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50"/>
  </p:notesMasterIdLst>
  <p:sldIdLst>
    <p:sldId id="256" r:id="rId2"/>
    <p:sldId id="281" r:id="rId3"/>
    <p:sldId id="258" r:id="rId4"/>
    <p:sldId id="314" r:id="rId5"/>
    <p:sldId id="259" r:id="rId6"/>
    <p:sldId id="261" r:id="rId7"/>
    <p:sldId id="263" r:id="rId8"/>
    <p:sldId id="282" r:id="rId9"/>
    <p:sldId id="260" r:id="rId10"/>
    <p:sldId id="313" r:id="rId11"/>
    <p:sldId id="284" r:id="rId12"/>
    <p:sldId id="262" r:id="rId13"/>
    <p:sldId id="264" r:id="rId14"/>
    <p:sldId id="265" r:id="rId15"/>
    <p:sldId id="293" r:id="rId16"/>
    <p:sldId id="294" r:id="rId17"/>
    <p:sldId id="295" r:id="rId18"/>
    <p:sldId id="296" r:id="rId19"/>
    <p:sldId id="297" r:id="rId20"/>
    <p:sldId id="311" r:id="rId21"/>
    <p:sldId id="298" r:id="rId22"/>
    <p:sldId id="299" r:id="rId23"/>
    <p:sldId id="300" r:id="rId24"/>
    <p:sldId id="312" r:id="rId25"/>
    <p:sldId id="301" r:id="rId26"/>
    <p:sldId id="302" r:id="rId27"/>
    <p:sldId id="303" r:id="rId28"/>
    <p:sldId id="304" r:id="rId29"/>
    <p:sldId id="305" r:id="rId30"/>
    <p:sldId id="268" r:id="rId31"/>
    <p:sldId id="306" r:id="rId32"/>
    <p:sldId id="307" r:id="rId33"/>
    <p:sldId id="308" r:id="rId34"/>
    <p:sldId id="309" r:id="rId35"/>
    <p:sldId id="310" r:id="rId36"/>
    <p:sldId id="285" r:id="rId37"/>
    <p:sldId id="269" r:id="rId38"/>
    <p:sldId id="270" r:id="rId39"/>
    <p:sldId id="267" r:id="rId40"/>
    <p:sldId id="274" r:id="rId41"/>
    <p:sldId id="283" r:id="rId42"/>
    <p:sldId id="276" r:id="rId43"/>
    <p:sldId id="277" r:id="rId44"/>
    <p:sldId id="278" r:id="rId45"/>
    <p:sldId id="289" r:id="rId46"/>
    <p:sldId id="290" r:id="rId47"/>
    <p:sldId id="315" r:id="rId48"/>
    <p:sldId id="31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800000"/>
    <a:srgbClr val="FF9900"/>
    <a:srgbClr val="00CC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CD010-D994-BC8D-DF80-0A914CDFD10F}" v="277" dt="2020-02-15T02:33:41.651"/>
    <p1510:client id="{47D697E0-74B5-AAD8-F329-2F736CD27007}" v="685" dt="2020-02-14T04:23:10.417"/>
    <p1510:client id="{8D15CD6D-6FB8-6BF3-2664-28F42D5D9D9A}" v="233" dt="2020-02-17T01:04:09.453"/>
    <p1510:client id="{AE1B6774-161A-4D36-A339-76F3B7F85D4E}" v="55" dt="2020-02-14T01:15:32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22DB7-C25D-4225-8C57-075610D627D9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E457C-6C43-40DB-B6B7-9D8B7BBFD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Rather restrictive, after all what possible use is a machine that can only do mathematics?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43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You might argue that we type on a keyboard which consists of 26 letters, 10 numbers and various other function buttons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385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E457C-6C43-40DB-B6B7-9D8B7BBFD7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2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7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7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9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54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4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622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static/interactive-the-top-programming-languages-202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arah.Johnson@newcastle.edu.au" TargetMode="External"/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uonline.newcastle.edu.a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download/#section=window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iscord.gg/sfgpR4kMb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%2F978-3-030-16877-3" TargetMode="External"/><Relationship Id="rId2" Type="http://schemas.openxmlformats.org/officeDocument/2006/relationships/hyperlink" Target="https://www.jetbrains.com/pycharm/downloa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book/10.1007%2F978-3-030-16877-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ENGG1003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 to procedural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A068-76B9-4275-BF63-7DC0EC60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3CD4-4246-4D40-AA48-846C8AFCD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63154"/>
          </a:xfrm>
        </p:spPr>
        <p:txBody>
          <a:bodyPr/>
          <a:lstStyle/>
          <a:p>
            <a:pPr marL="305435" indent="-305435"/>
            <a:r>
              <a:rPr lang="en-US" dirty="0"/>
              <a:t>An overall attendance of </a:t>
            </a:r>
            <a:r>
              <a:rPr lang="en-US" dirty="0" smtClean="0"/>
              <a:t>at least 80</a:t>
            </a:r>
            <a:r>
              <a:rPr lang="en-US" dirty="0"/>
              <a:t>% is required </a:t>
            </a:r>
            <a:r>
              <a:rPr lang="en-US" dirty="0" smtClean="0"/>
              <a:t>for on-campus labs</a:t>
            </a:r>
          </a:p>
          <a:p>
            <a:pPr marL="629435" lvl="1" indent="-305435"/>
            <a:r>
              <a:rPr lang="en-US" dirty="0" smtClean="0"/>
              <a:t>i.e. mandatory attendance applies to weekly 2-hour computer lab in ENGG1003</a:t>
            </a:r>
            <a:endParaRPr lang="en-US" dirty="0"/>
          </a:p>
          <a:p>
            <a:pPr marL="629920" lvl="1" indent="-305435"/>
            <a:r>
              <a:rPr lang="en-AU" dirty="0" err="1" smtClean="0"/>
              <a:t>Uni</a:t>
            </a:r>
            <a:r>
              <a:rPr lang="en-AU" smtClean="0"/>
              <a:t>-wide policy applies </a:t>
            </a:r>
            <a:r>
              <a:rPr lang="en-AU" dirty="0" smtClean="0"/>
              <a:t>to all </a:t>
            </a:r>
            <a:r>
              <a:rPr lang="en-AU" dirty="0"/>
              <a:t>students in </a:t>
            </a:r>
            <a:r>
              <a:rPr lang="en-AU" dirty="0" smtClean="0"/>
              <a:t>1000-level </a:t>
            </a:r>
            <a:r>
              <a:rPr lang="en-AU"/>
              <a:t>courses </a:t>
            </a:r>
            <a:r>
              <a:rPr lang="en-AU" smtClean="0"/>
              <a:t>e.g. ENGG1003</a:t>
            </a:r>
            <a:endParaRPr lang="en-AU" dirty="0"/>
          </a:p>
          <a:p>
            <a:pPr marL="305920" indent="-305435"/>
            <a:r>
              <a:rPr lang="en-AU" dirty="0" smtClean="0"/>
              <a:t>Mandatory attendance does NOT apply to the weekly 1-hour Zoom lab</a:t>
            </a:r>
          </a:p>
          <a:p>
            <a:pPr marL="305920" indent="-305435"/>
            <a:r>
              <a:rPr lang="en-AU" dirty="0" smtClean="0"/>
              <a:t>Do NOT attend a lab if you are unwell!</a:t>
            </a:r>
          </a:p>
          <a:p>
            <a:pPr marL="629920" lvl="1" indent="-305435"/>
            <a:r>
              <a:rPr lang="en-AU" dirty="0" smtClean="0"/>
              <a:t>Attending a later lab session does not require a medical certificate</a:t>
            </a:r>
          </a:p>
          <a:p>
            <a:pPr marL="629920" lvl="1" indent="-305435"/>
            <a:r>
              <a:rPr lang="en-AU" dirty="0" smtClean="0"/>
              <a:t>If attending a later lab session, advise the demonstrator in that session</a:t>
            </a:r>
          </a:p>
        </p:txBody>
      </p:sp>
    </p:spTree>
    <p:extLst>
      <p:ext uri="{BB962C8B-B14F-4D97-AF65-F5344CB8AC3E}">
        <p14:creationId xmlns:p14="http://schemas.microsoft.com/office/powerpoint/2010/main" val="281590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4EE3-1BF3-455D-9F64-3122CA9D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BC9C-4C52-4520-8ED8-1A57F892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6487"/>
            <a:ext cx="11029615" cy="4755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sz="3000" dirty="0"/>
              <a:t>Programming is quite unforgiving</a:t>
            </a:r>
            <a:endParaRPr lang="en-US" dirty="0"/>
          </a:p>
          <a:p>
            <a:pPr marL="629920" lvl="1" indent="-305435"/>
            <a:r>
              <a:rPr lang="en-US" dirty="0"/>
              <a:t>If you develop code on a private machine it may not work on the university computers</a:t>
            </a:r>
          </a:p>
          <a:p>
            <a:pPr marL="629920" lvl="1" indent="-305435"/>
            <a:r>
              <a:rPr lang="en-US" dirty="0"/>
              <a:t>Assessment demonstration on privately owned laptops is totally fine, if not preferred</a:t>
            </a:r>
          </a:p>
          <a:p>
            <a:pPr marL="305435" indent="-305435"/>
            <a:r>
              <a:rPr lang="en-US" sz="3000" dirty="0"/>
              <a:t>All assessments (except the final exam) are graded during your lab session</a:t>
            </a:r>
          </a:p>
          <a:p>
            <a:pPr marL="629920" lvl="1" indent="-305435"/>
            <a:r>
              <a:rPr lang="en-US" dirty="0"/>
              <a:t>Assessment in a different lab session requires approval</a:t>
            </a:r>
          </a:p>
        </p:txBody>
      </p:sp>
    </p:spTree>
    <p:extLst>
      <p:ext uri="{BB962C8B-B14F-4D97-AF65-F5344CB8AC3E}">
        <p14:creationId xmlns:p14="http://schemas.microsoft.com/office/powerpoint/2010/main" val="96040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B364-6C08-4429-99EA-E61A9A08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"Procedural Programming"?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AF7F-69AC-4D0C-A80C-C98D62BDD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Telling a computer what to do via a list of steps</a:t>
            </a:r>
          </a:p>
          <a:p>
            <a:r>
              <a:rPr lang="en-US" sz="3300" dirty="0"/>
              <a:t>Written in a language the computer can understand</a:t>
            </a:r>
          </a:p>
          <a:p>
            <a:pPr lvl="1"/>
            <a:r>
              <a:rPr lang="en-US" sz="2600" dirty="0"/>
              <a:t>Ideally, the human writing understands it too</a:t>
            </a:r>
          </a:p>
          <a:p>
            <a:r>
              <a:rPr lang="en-US" sz="3300" dirty="0"/>
              <a:t>This course uses the language “Python”</a:t>
            </a:r>
          </a:p>
          <a:p>
            <a:pPr lvl="1"/>
            <a:r>
              <a:rPr lang="en-US" sz="2900" dirty="0"/>
              <a:t>Top language in </a:t>
            </a:r>
            <a:r>
              <a:rPr lang="en-US" sz="2900" dirty="0">
                <a:hlinkClick r:id="rId2"/>
              </a:rPr>
              <a:t>IEEE survey</a:t>
            </a:r>
            <a:r>
              <a:rPr lang="en-US" sz="2900" dirty="0"/>
              <a:t> multiple years running</a:t>
            </a:r>
          </a:p>
          <a:p>
            <a:pPr lvl="1"/>
            <a:r>
              <a:rPr lang="en-US" sz="2900" dirty="0"/>
              <a:t>Incredibly useful in isolation; fantastic platform to learn basics before learning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291377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6572"/>
            <a:ext cx="8825659" cy="458524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 dirty="0"/>
              <a:t>ELEC/MECHA/Computer systems engineering</a:t>
            </a:r>
          </a:p>
          <a:p>
            <a:pPr lvl="1"/>
            <a:r>
              <a:rPr lang="en-US" sz="2800" dirty="0"/>
              <a:t>Embedded systems, programming small computers in home appliances, UAVs, wireless sensors, internet of things (IoT) devices, </a:t>
            </a:r>
            <a:r>
              <a:rPr lang="en-US" sz="2800" dirty="0" err="1"/>
              <a:t>etc</a:t>
            </a:r>
            <a:endParaRPr lang="en-US" sz="2800" dirty="0"/>
          </a:p>
          <a:p>
            <a:pPr lvl="2"/>
            <a:r>
              <a:rPr lang="en-US" sz="2800" dirty="0"/>
              <a:t>You will all do this in ENGG1500 on the “STM32" microcontroller platform using </a:t>
            </a:r>
            <a:r>
              <a:rPr lang="en-US" sz="2800" dirty="0" err="1"/>
              <a:t>microPython</a:t>
            </a:r>
            <a:endParaRPr lang="en-US" sz="2800" dirty="0"/>
          </a:p>
          <a:p>
            <a:pPr lvl="1"/>
            <a:r>
              <a:rPr lang="en-US" sz="2800" dirty="0"/>
              <a:t>Control systems – MATLAB (possibly also Python)</a:t>
            </a:r>
          </a:p>
          <a:p>
            <a:pPr lvl="2"/>
            <a:r>
              <a:rPr lang="en-US" sz="2800" dirty="0"/>
              <a:t>Designing mathematical models which make a thing do a thing</a:t>
            </a:r>
          </a:p>
          <a:p>
            <a:pPr lvl="2"/>
            <a:r>
              <a:rPr lang="en-US" sz="2800" dirty="0" err="1"/>
              <a:t>Eg</a:t>
            </a:r>
            <a:r>
              <a:rPr lang="en-US" sz="2800" dirty="0"/>
              <a:t>: Car cruise control, temperature control, controlling robot arms,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r>
              <a:rPr lang="en-US" sz="2800" dirty="0"/>
              <a:t>Numerical methods</a:t>
            </a:r>
          </a:p>
          <a:p>
            <a:pPr lvl="2"/>
            <a:r>
              <a:rPr lang="en-US" sz="2800" dirty="0"/>
              <a:t>Catch-all term for any kind of heavy lifting arithmetic done on a PC or supercomputer</a:t>
            </a:r>
          </a:p>
          <a:p>
            <a:pPr lvl="2"/>
            <a:r>
              <a:rPr lang="en-US" sz="2800" dirty="0"/>
              <a:t>Applications typically quite specific</a:t>
            </a:r>
          </a:p>
        </p:txBody>
      </p:sp>
    </p:spTree>
    <p:extLst>
      <p:ext uri="{BB962C8B-B14F-4D97-AF65-F5344CB8AC3E}">
        <p14:creationId xmlns:p14="http://schemas.microsoft.com/office/powerpoint/2010/main" val="206042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MECH/CHEM/Medical/Aerospace</a:t>
            </a:r>
          </a:p>
          <a:p>
            <a:pPr marL="629435" lvl="1" indent="-305435"/>
            <a:r>
              <a:rPr lang="en-US" dirty="0"/>
              <a:t>Arduino platform (Medical) used in ENGG1500</a:t>
            </a:r>
          </a:p>
          <a:p>
            <a:pPr marL="629920" lvl="1" indent="-305435"/>
            <a:r>
              <a:rPr lang="en-US" dirty="0"/>
              <a:t>Many of you will program embedded systems in C later on</a:t>
            </a:r>
          </a:p>
          <a:p>
            <a:pPr marL="899795" lvl="2" indent="-269875"/>
            <a:r>
              <a:rPr lang="en-US" dirty="0"/>
              <a:t>MECH students use Arduinos in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marL="899795" lvl="2" indent="-269875"/>
            <a:r>
              <a:rPr lang="en-US" dirty="0"/>
              <a:t>Almost all medical equipment is an "embedded" system</a:t>
            </a:r>
          </a:p>
          <a:p>
            <a:pPr marL="629920" lvl="1" indent="-305435"/>
            <a:r>
              <a:rPr lang="en-US" dirty="0"/>
              <a:t>MATLAB is used extensively for various applications, Python slowly taking over</a:t>
            </a:r>
          </a:p>
          <a:p>
            <a:pPr marL="899795" lvl="2" indent="-269875"/>
            <a:r>
              <a:rPr lang="en-US" dirty="0"/>
              <a:t>Ask your demonstrators in other courses?</a:t>
            </a:r>
          </a:p>
        </p:txBody>
      </p:sp>
    </p:spTree>
    <p:extLst>
      <p:ext uri="{BB962C8B-B14F-4D97-AF65-F5344CB8AC3E}">
        <p14:creationId xmlns:p14="http://schemas.microsoft.com/office/powerpoint/2010/main" val="242015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Is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anchor="t" anchorCtr="0">
            <a:normAutofit fontScale="62500" lnSpcReduction="20000"/>
          </a:bodyPr>
          <a:lstStyle/>
          <a:p>
            <a:pPr marL="305435" indent="-305435"/>
            <a:r>
              <a:rPr lang="en-AU" sz="4000"/>
              <a:t>How is this relevant to this course?</a:t>
            </a:r>
            <a:endParaRPr lang="en-US"/>
          </a:p>
          <a:p>
            <a:pPr marL="629920" lvl="1" indent="-305435"/>
            <a:r>
              <a:rPr lang="en-AU" sz="2900"/>
              <a:t>In order to write instructions (programming), you must have a relevant understanding of how computers work</a:t>
            </a:r>
          </a:p>
          <a:p>
            <a:pPr marL="305435" indent="-305435"/>
            <a:r>
              <a:rPr lang="en-AU" sz="4000"/>
              <a:t>A Computer is an electronic device designed to perform calculations very quickly</a:t>
            </a:r>
          </a:p>
          <a:p>
            <a:pPr marL="305435" indent="-305435"/>
            <a:r>
              <a:rPr lang="en-AU" sz="4000"/>
              <a:t>This seems rather restrictive, just performing mathematics</a:t>
            </a:r>
          </a:p>
          <a:p>
            <a:pPr marL="305435" indent="-305435"/>
            <a:r>
              <a:rPr lang="en-AU" sz="4000"/>
              <a:t>But when you consider its other capabilities</a:t>
            </a:r>
          </a:p>
          <a:p>
            <a:pPr marL="629920" lvl="1" indent="-305435"/>
            <a:r>
              <a:rPr lang="en-AU" sz="3200"/>
              <a:t>Speed</a:t>
            </a:r>
          </a:p>
          <a:p>
            <a:pPr marL="629920" lvl="1" indent="-305435"/>
            <a:r>
              <a:rPr lang="en-AU" sz="3200"/>
              <a:t>Communication with other electronic devices (peripherals)</a:t>
            </a:r>
          </a:p>
          <a:p>
            <a:pPr marL="305435" indent="-305435"/>
            <a:r>
              <a:rPr lang="en-AU" sz="4000"/>
              <a:t>Then mathematics gives you </a:t>
            </a:r>
          </a:p>
          <a:p>
            <a:pPr marL="629920" lvl="1" indent="-305435"/>
            <a:r>
              <a:rPr lang="en-AU" sz="3200"/>
              <a:t>A word processor, sinus rhythms of a person's heart, how the ailerons should move to bank a plane, how a robot should weld a car body, how much heat is needed to maintain a chemical reaction, weather predictions, etc.</a:t>
            </a:r>
          </a:p>
          <a:p>
            <a:pPr marL="629920" lvl="1" indent="-305435"/>
            <a:endParaRPr lang="en-AU"/>
          </a:p>
          <a:p>
            <a:pPr marL="305435" indent="-305435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4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53407"/>
              </p:ext>
            </p:extLst>
          </p:nvPr>
        </p:nvGraphicFramePr>
        <p:xfrm>
          <a:off x="1290661" y="2705687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23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CE-FC82-4463-92BD-F55FC9D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74F2-BF9E-4C7C-BE4F-39D9678C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99683"/>
          </a:xfrm>
        </p:spPr>
        <p:txBody>
          <a:bodyPr anchor="t" anchorCtr="0">
            <a:normAutofit fontScale="85000" lnSpcReduction="20000"/>
          </a:bodyPr>
          <a:lstStyle/>
          <a:p>
            <a:r>
              <a:rPr lang="en-AU" sz="3300" dirty="0"/>
              <a:t>Computers only understand electrical signals</a:t>
            </a:r>
          </a:p>
          <a:p>
            <a:r>
              <a:rPr lang="en-AU" sz="3300" dirty="0"/>
              <a:t>More specifically those signals represent two states ON or OFF (binary 0 or 1)</a:t>
            </a:r>
          </a:p>
          <a:p>
            <a:r>
              <a:rPr lang="en-AU" sz="3300" dirty="0"/>
              <a:t>What about a keyboard?</a:t>
            </a:r>
          </a:p>
          <a:p>
            <a:pPr lvl="1"/>
            <a:r>
              <a:rPr lang="en-AU" dirty="0"/>
              <a:t>It is a device which converts each keystroke into a series of ON/OFF voltages</a:t>
            </a:r>
          </a:p>
          <a:p>
            <a:r>
              <a:rPr lang="en-AU" sz="3300" dirty="0"/>
              <a:t>What about a mouse?</a:t>
            </a:r>
          </a:p>
          <a:p>
            <a:pPr lvl="1"/>
            <a:r>
              <a:rPr lang="en-AU" dirty="0"/>
              <a:t>It is a device which converts movements into a series of ON/OFF voltages</a:t>
            </a:r>
          </a:p>
          <a:p>
            <a:r>
              <a:rPr lang="en-AU" sz="3300" dirty="0"/>
              <a:t>For our model we consider </a:t>
            </a:r>
            <a:r>
              <a:rPr lang="en-AU" sz="3300" i="1" dirty="0"/>
              <a:t>input</a:t>
            </a:r>
            <a:r>
              <a:rPr lang="en-AU" sz="3300" dirty="0"/>
              <a:t> to be</a:t>
            </a:r>
          </a:p>
          <a:p>
            <a:pPr lvl="1"/>
            <a:r>
              <a:rPr lang="en-AU" dirty="0"/>
              <a:t>Any series of ON/OFF voltages which the computer needs to perform its calculations</a:t>
            </a:r>
          </a:p>
          <a:p>
            <a:r>
              <a:rPr lang="en-AU" sz="3300" dirty="0"/>
              <a:t>A device that generates input we will call an </a:t>
            </a:r>
            <a:r>
              <a:rPr lang="en-AU" sz="3300" i="1" dirty="0"/>
              <a:t>input device</a:t>
            </a:r>
          </a:p>
        </p:txBody>
      </p:sp>
    </p:spTree>
    <p:extLst>
      <p:ext uri="{BB962C8B-B14F-4D97-AF65-F5344CB8AC3E}">
        <p14:creationId xmlns:p14="http://schemas.microsoft.com/office/powerpoint/2010/main" val="4309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A1E2-A721-4357-A75A-CA832D34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7E0-9DA3-4302-8240-1086F1F4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 i="1" dirty="0"/>
              <a:t>Processing</a:t>
            </a:r>
            <a:r>
              <a:rPr lang="en-AU" dirty="0"/>
              <a:t> is the main function of a computer</a:t>
            </a:r>
            <a:endParaRPr lang="en-US" dirty="0"/>
          </a:p>
          <a:p>
            <a:pPr marL="305435" indent="-305435"/>
            <a:r>
              <a:rPr lang="en-AU" dirty="0"/>
              <a:t>Once the input for a calculation is available, the computer will perform some processing</a:t>
            </a:r>
          </a:p>
          <a:p>
            <a:pPr marL="305435" indent="-305435"/>
            <a:r>
              <a:rPr lang="en-AU" dirty="0"/>
              <a:t>Processing is a series of manipulations performed on the input</a:t>
            </a:r>
          </a:p>
          <a:p>
            <a:pPr marL="629920" lvl="1" indent="-305435"/>
            <a:r>
              <a:rPr lang="en-AU" dirty="0"/>
              <a:t>This involves following a very specific set of instructions</a:t>
            </a:r>
          </a:p>
          <a:p>
            <a:pPr marL="899795" lvl="2" indent="-269875"/>
            <a:r>
              <a:rPr lang="en-AU" dirty="0"/>
              <a:t>Instructions can be ADD, SUB, MUL, DIV, MOV, SQRT, etc...</a:t>
            </a:r>
          </a:p>
          <a:p>
            <a:pPr marL="629920" lvl="1" indent="-305435"/>
            <a:r>
              <a:rPr lang="en-AU" dirty="0"/>
              <a:t>The writing of those instructions is called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7428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B139-2E2F-4F45-9DDA-914C983B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158C-4093-4A90-B0C1-1E2FC96D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Once the processing is complete</a:t>
            </a:r>
          </a:p>
          <a:p>
            <a:r>
              <a:rPr lang="en-AU" dirty="0"/>
              <a:t>The computer must have a way of presenting the results</a:t>
            </a:r>
          </a:p>
          <a:p>
            <a:r>
              <a:rPr lang="en-AU" dirty="0"/>
              <a:t>This is the </a:t>
            </a:r>
            <a:r>
              <a:rPr lang="en-AU" i="1" dirty="0"/>
              <a:t>output</a:t>
            </a:r>
          </a:p>
          <a:p>
            <a:pPr lvl="1"/>
            <a:r>
              <a:rPr lang="en-AU" sz="2800" dirty="0"/>
              <a:t>Output is any series of ON/OFF voltages that represents the results of processing</a:t>
            </a:r>
          </a:p>
          <a:p>
            <a:r>
              <a:rPr lang="en-AU" dirty="0"/>
              <a:t>To make the output more useful we need an </a:t>
            </a:r>
            <a:r>
              <a:rPr lang="en-AU" i="1" dirty="0"/>
              <a:t>output device</a:t>
            </a:r>
          </a:p>
        </p:txBody>
      </p:sp>
    </p:spTree>
    <p:extLst>
      <p:ext uri="{BB962C8B-B14F-4D97-AF65-F5344CB8AC3E}">
        <p14:creationId xmlns:p14="http://schemas.microsoft.com/office/powerpoint/2010/main" val="2186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E513-A07C-43C7-B495-7D62E0C8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CDF5-239B-4CD4-90B5-92F1E852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05435" indent="-305435"/>
            <a:r>
              <a:rPr lang="en-US" dirty="0"/>
              <a:t>Course </a:t>
            </a:r>
            <a:r>
              <a:rPr lang="en-US" dirty="0" smtClean="0"/>
              <a:t>Coordinator</a:t>
            </a:r>
            <a:r>
              <a:rPr lang="en-US" dirty="0"/>
              <a:t>: Prof. Steven Weller</a:t>
            </a:r>
          </a:p>
          <a:p>
            <a:pPr marL="629920" lvl="1" indent="-305435"/>
            <a:r>
              <a:rPr lang="en-US" dirty="0">
                <a:hlinkClick r:id="rId2"/>
              </a:rPr>
              <a:t>Steven.Weller@newcastle.edu.au</a:t>
            </a:r>
            <a:endParaRPr lang="en-US" dirty="0"/>
          </a:p>
          <a:p>
            <a:pPr marL="305920" indent="-305435"/>
            <a:r>
              <a:rPr lang="en-US" dirty="0"/>
              <a:t>Prof. Sarah Johnson</a:t>
            </a:r>
          </a:p>
          <a:p>
            <a:pPr marL="629920" lvl="1" indent="-305435"/>
            <a:r>
              <a:rPr lang="en-US" dirty="0">
                <a:hlinkClick r:id="rId3"/>
              </a:rPr>
              <a:t>Sarah.Johnson@newcastle.edu.au</a:t>
            </a:r>
            <a:endParaRPr lang="en-US" dirty="0"/>
          </a:p>
          <a:p>
            <a:pPr marL="305920" indent="-305435"/>
            <a:r>
              <a:rPr lang="en-US" dirty="0"/>
              <a:t>Mr. Brenton Schulz</a:t>
            </a:r>
          </a:p>
          <a:p>
            <a:pPr marL="629920" lvl="1" indent="-305435"/>
            <a:r>
              <a:rPr lang="en-US" dirty="0">
                <a:hlinkClick r:id="rId2"/>
              </a:rPr>
              <a:t>Brenton.Schulz@newcastle.edu.au</a:t>
            </a:r>
            <a:endParaRPr lang="en-US" dirty="0"/>
          </a:p>
          <a:p>
            <a:pPr marL="305920" indent="-305435"/>
            <a:r>
              <a:rPr lang="en-US" dirty="0"/>
              <a:t>See course outline for consultation hours</a:t>
            </a:r>
          </a:p>
          <a:p>
            <a:pPr marL="305435" indent="-305435"/>
            <a:r>
              <a:rPr lang="en-US" dirty="0"/>
              <a:t>Lab demonstrators</a:t>
            </a:r>
          </a:p>
          <a:p>
            <a:pPr marL="629920" lvl="1" indent="-305435"/>
            <a:r>
              <a:rPr lang="en-US" dirty="0"/>
              <a:t>Too many to mention, you'll meet them in labs</a:t>
            </a:r>
          </a:p>
          <a:p>
            <a:pPr marL="629920" lvl="1" indent="-305435"/>
            <a:r>
              <a:rPr lang="en-US" dirty="0"/>
              <a:t>Mix of postgrad and undergrad students</a:t>
            </a:r>
          </a:p>
          <a:p>
            <a:pPr marL="899795" lvl="2" indent="-269875"/>
            <a:r>
              <a:rPr lang="en-US" sz="2400" dirty="0"/>
              <a:t>Ask them about their work, future studies, </a:t>
            </a:r>
            <a:r>
              <a:rPr lang="en-US" sz="2400" dirty="0" err="1"/>
              <a:t>etc</a:t>
            </a:r>
            <a:r>
              <a:rPr lang="en-US" sz="2400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019299"/>
            <a:ext cx="2557463" cy="170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00" y="2019299"/>
            <a:ext cx="1955600" cy="22047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4464" y="3724274"/>
            <a:ext cx="68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Steve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9706621" y="417039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Sarah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221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8E0E-88EA-4EFD-97DD-109AF022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8BB0-9387-40C2-9C7F-765AB1B72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fontScale="55000" lnSpcReduction="20000"/>
          </a:bodyPr>
          <a:lstStyle/>
          <a:p>
            <a:pPr marL="305435" indent="-305435"/>
            <a:r>
              <a:rPr lang="en-AU" sz="5100" dirty="0"/>
              <a:t>An output device is any peripheral that takes a series of ON/OFF voltages and manipulates them into something useful or human readable</a:t>
            </a:r>
            <a:endParaRPr lang="en-US" dirty="0"/>
          </a:p>
          <a:p>
            <a:pPr marL="305435" indent="-305435"/>
            <a:r>
              <a:rPr lang="en-AU" sz="5100" dirty="0"/>
              <a:t>Examples:</a:t>
            </a:r>
          </a:p>
          <a:p>
            <a:pPr marL="629920" lvl="1" indent="-305435"/>
            <a:r>
              <a:rPr lang="en-AU" sz="4400" dirty="0"/>
              <a:t>Printer</a:t>
            </a:r>
          </a:p>
          <a:p>
            <a:pPr marL="629920" lvl="1" indent="-305435"/>
            <a:r>
              <a:rPr lang="en-AU" sz="4400" dirty="0"/>
              <a:t>Monitor</a:t>
            </a:r>
          </a:p>
          <a:p>
            <a:pPr marL="629920" lvl="1" indent="-305435"/>
            <a:r>
              <a:rPr lang="en-AU" sz="4400" dirty="0"/>
              <a:t>Automotive cruise control throttle actuators</a:t>
            </a:r>
          </a:p>
          <a:p>
            <a:pPr marL="629920" lvl="1" indent="-305435"/>
            <a:r>
              <a:rPr lang="en-AU" sz="4400" dirty="0"/>
              <a:t>LCD showing the oxygenation level of a patient’s blood</a:t>
            </a:r>
          </a:p>
          <a:p>
            <a:pPr marL="629920" lvl="1" indent="-305435"/>
            <a:r>
              <a:rPr lang="en-AU" sz="4400" dirty="0"/>
              <a:t>Rudder adjustment in a fly by wire system</a:t>
            </a:r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4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EXAMPLE 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377377"/>
              </p:ext>
            </p:extLst>
          </p:nvPr>
        </p:nvGraphicFramePr>
        <p:xfrm>
          <a:off x="1666845" y="2822065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236817-AA44-490D-A46B-5BC96B311058}"/>
              </a:ext>
            </a:extLst>
          </p:cNvPr>
          <p:cNvSpPr txBox="1"/>
          <p:nvPr/>
        </p:nvSpPr>
        <p:spPr>
          <a:xfrm>
            <a:off x="5314687" y="4839157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Add the two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41CE1-ED23-421B-B4ED-7B174D0EC160}"/>
              </a:ext>
            </a:extLst>
          </p:cNvPr>
          <p:cNvSpPr txBox="1"/>
          <p:nvPr/>
        </p:nvSpPr>
        <p:spPr>
          <a:xfrm>
            <a:off x="9424026" y="564740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E56A6-DF23-4BA8-A226-F4E082AC42AF}"/>
              </a:ext>
            </a:extLst>
          </p:cNvPr>
          <p:cNvSpPr txBox="1"/>
          <p:nvPr/>
        </p:nvSpPr>
        <p:spPr>
          <a:xfrm>
            <a:off x="9135486" y="5271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10101110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842996-2499-4C7D-A871-1D238220A16B}"/>
              </a:ext>
            </a:extLst>
          </p:cNvPr>
          <p:cNvGrpSpPr/>
          <p:nvPr/>
        </p:nvGrpSpPr>
        <p:grpSpPr>
          <a:xfrm>
            <a:off x="1858982" y="4882780"/>
            <a:ext cx="2539018" cy="369332"/>
            <a:chOff x="839288" y="4766402"/>
            <a:chExt cx="2539018" cy="3693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BDD379-E340-42FC-A30D-4AE86B7D9FAC}"/>
                </a:ext>
              </a:extLst>
            </p:cNvPr>
            <p:cNvGrpSpPr/>
            <p:nvPr/>
          </p:nvGrpSpPr>
          <p:grpSpPr>
            <a:xfrm>
              <a:off x="839288" y="4797374"/>
              <a:ext cx="899730" cy="277007"/>
              <a:chOff x="989510" y="4807762"/>
              <a:chExt cx="1153615" cy="2770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FE11ED4-6BDF-49D3-B03E-DEF8D4909836}"/>
                  </a:ext>
                </a:extLst>
              </p:cNvPr>
              <p:cNvGrpSpPr/>
              <p:nvPr/>
            </p:nvGrpSpPr>
            <p:grpSpPr>
              <a:xfrm>
                <a:off x="989510" y="4807762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B758CBC-76C2-4D49-BBD0-29E9CED84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CDEFD46-145D-4E29-82D3-3D0E267E2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C9CCF76-9128-4458-A8A3-BE6FCA528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2CAFCA2-F40E-4D26-B771-E64FEACA6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7EDB88-F373-4B30-905E-B2A77F3AD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2C3A56C-671E-471D-BBF3-1207A86C1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83B322B-350C-4338-B115-95D125536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4FDACDE-F245-45BC-BA7C-A224F74AD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3322677-EF29-4D66-A9E5-FEA77B0E6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133281C-B8D9-4A4D-9807-1BA7F1DB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510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7BBF6-FB55-49A3-8B28-C767B732D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712" y="5084769"/>
                <a:ext cx="1442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16D1462-723A-432B-BBFA-55D2A4DFED24}"/>
                  </a:ext>
                </a:extLst>
              </p:cNvPr>
              <p:cNvCxnSpPr/>
              <p:nvPr/>
            </p:nvCxnSpPr>
            <p:spPr>
              <a:xfrm>
                <a:off x="1277914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21DED42-085C-46A0-9C32-90C0708A2985}"/>
                  </a:ext>
                </a:extLst>
              </p:cNvPr>
              <p:cNvCxnSpPr/>
              <p:nvPr/>
            </p:nvCxnSpPr>
            <p:spPr>
              <a:xfrm flipV="1">
                <a:off x="1422116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C75C5B6-CC0F-40E2-AB3D-88D3A8438266}"/>
                  </a:ext>
                </a:extLst>
              </p:cNvPr>
              <p:cNvCxnSpPr/>
              <p:nvPr/>
            </p:nvCxnSpPr>
            <p:spPr>
              <a:xfrm>
                <a:off x="1422116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5AD4313-C616-46AB-BF88-27A3D07D55F0}"/>
                  </a:ext>
                </a:extLst>
              </p:cNvPr>
              <p:cNvCxnSpPr/>
              <p:nvPr/>
            </p:nvCxnSpPr>
            <p:spPr>
              <a:xfrm>
                <a:off x="1566318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0A8F97-D982-4571-AB60-AF6C46D2B893}"/>
                  </a:ext>
                </a:extLst>
              </p:cNvPr>
              <p:cNvCxnSpPr/>
              <p:nvPr/>
            </p:nvCxnSpPr>
            <p:spPr>
              <a:xfrm>
                <a:off x="1566318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707874E-EE1B-4FFF-A7DC-E339D5790298}"/>
                  </a:ext>
                </a:extLst>
              </p:cNvPr>
              <p:cNvCxnSpPr/>
              <p:nvPr/>
            </p:nvCxnSpPr>
            <p:spPr>
              <a:xfrm flipV="1">
                <a:off x="1710520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6FD436-F652-4B75-8D76-AAD0C32BA5B1}"/>
                  </a:ext>
                </a:extLst>
              </p:cNvPr>
              <p:cNvCxnSpPr/>
              <p:nvPr/>
            </p:nvCxnSpPr>
            <p:spPr>
              <a:xfrm>
                <a:off x="1710520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9F7501-E804-4FFF-B56D-6157902BC8B9}"/>
                  </a:ext>
                </a:extLst>
              </p:cNvPr>
              <p:cNvCxnSpPr/>
              <p:nvPr/>
            </p:nvCxnSpPr>
            <p:spPr>
              <a:xfrm>
                <a:off x="1854722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4F1EC99-2C46-4226-B241-399303AC5A53}"/>
                  </a:ext>
                </a:extLst>
              </p:cNvPr>
              <p:cNvCxnSpPr/>
              <p:nvPr/>
            </p:nvCxnSpPr>
            <p:spPr>
              <a:xfrm>
                <a:off x="1854722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497BDC-A28C-483F-A073-588F3F24A0F6}"/>
                  </a:ext>
                </a:extLst>
              </p:cNvPr>
              <p:cNvCxnSpPr/>
              <p:nvPr/>
            </p:nvCxnSpPr>
            <p:spPr>
              <a:xfrm flipV="1">
                <a:off x="1998924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3828491-B719-4FCB-B694-98C064C7FC80}"/>
                  </a:ext>
                </a:extLst>
              </p:cNvPr>
              <p:cNvCxnSpPr/>
              <p:nvPr/>
            </p:nvCxnSpPr>
            <p:spPr>
              <a:xfrm>
                <a:off x="1998924" y="4807762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B4C9A9-452C-4A01-BB9D-4B80D125E06B}"/>
                </a:ext>
              </a:extLst>
            </p:cNvPr>
            <p:cNvGrpSpPr/>
            <p:nvPr/>
          </p:nvGrpSpPr>
          <p:grpSpPr>
            <a:xfrm>
              <a:off x="2468674" y="4797374"/>
              <a:ext cx="909632" cy="277009"/>
              <a:chOff x="2468673" y="4797374"/>
              <a:chExt cx="1153615" cy="27700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F3A76A-925F-4250-BD3B-30FBF417DB1C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1B40E35-18B3-45BF-A893-6C7E2E744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26B8E79-DED5-44C8-A799-D4A0BD33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E248245-3B2D-4BCD-AE38-98C536E9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1BF76F6-FB38-407A-9F8C-C83865CD2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A0941A1-56DC-4F07-B457-C63332528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09E1F7D-918E-4775-A250-A9AA8FFF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6F0410A-3B5E-4CD8-ADC5-4769E848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5D42D6D-28C3-4CA6-AAD2-AFB1707B7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0BC0645-F9C8-4714-B2D1-38FC24004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2197F37-289B-4C0A-8F1A-7B4DB6E6D1E7}"/>
                  </a:ext>
                </a:extLst>
              </p:cNvPr>
              <p:cNvCxnSpPr/>
              <p:nvPr/>
            </p:nvCxnSpPr>
            <p:spPr>
              <a:xfrm>
                <a:off x="2471738" y="4807762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E38FA08-7853-4792-99C3-BCC55CD03A2A}"/>
                  </a:ext>
                </a:extLst>
              </p:cNvPr>
              <p:cNvCxnSpPr/>
              <p:nvPr/>
            </p:nvCxnSpPr>
            <p:spPr>
              <a:xfrm>
                <a:off x="2612875" y="4807762"/>
                <a:ext cx="0" cy="2666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761D223-B1E7-4350-A15E-AB3964BB3A5A}"/>
                  </a:ext>
                </a:extLst>
              </p:cNvPr>
              <p:cNvCxnSpPr/>
              <p:nvPr/>
            </p:nvCxnSpPr>
            <p:spPr>
              <a:xfrm>
                <a:off x="2612875" y="5074382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327D1EE-DA80-4AD8-81B7-71E9D1B4BB4C}"/>
                  </a:ext>
                </a:extLst>
              </p:cNvPr>
              <p:cNvCxnSpPr/>
              <p:nvPr/>
            </p:nvCxnSpPr>
            <p:spPr>
              <a:xfrm flipV="1">
                <a:off x="2901279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6348116-9C6D-4E2B-8FE9-1087E419D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279" y="4797375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C79BF3-5FA1-4A9C-906D-7D1D0C895AB9}"/>
                  </a:ext>
                </a:extLst>
              </p:cNvPr>
              <p:cNvCxnSpPr/>
              <p:nvPr/>
            </p:nvCxnSpPr>
            <p:spPr>
              <a:xfrm>
                <a:off x="3189683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037ADE-72BE-40A3-A232-B10C416CC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9678" y="50743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12E3AAE-B460-48CF-AD72-9F98853F49F6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F8CD30-FA94-451F-AEE9-774CD5A07ADA}"/>
                  </a:ext>
                </a:extLst>
              </p:cNvPr>
              <p:cNvCxnSpPr/>
              <p:nvPr/>
            </p:nvCxnSpPr>
            <p:spPr>
              <a:xfrm>
                <a:off x="3478087" y="4797375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9FB71E-4DB7-4D47-921D-C7611FDB837D}"/>
                </a:ext>
              </a:extLst>
            </p:cNvPr>
            <p:cNvSpPr txBox="1"/>
            <p:nvPr/>
          </p:nvSpPr>
          <p:spPr>
            <a:xfrm>
              <a:off x="1853704" y="47664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D7A6FC-DE05-4D29-A3C7-CA799FD767E0}"/>
              </a:ext>
            </a:extLst>
          </p:cNvPr>
          <p:cNvGrpSpPr/>
          <p:nvPr/>
        </p:nvGrpSpPr>
        <p:grpSpPr>
          <a:xfrm>
            <a:off x="1765402" y="5278073"/>
            <a:ext cx="2740580" cy="379383"/>
            <a:chOff x="745708" y="5094709"/>
            <a:chExt cx="2740580" cy="3793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C95110-5ED6-4CB3-85DD-1200AA32B6B9}"/>
                </a:ext>
              </a:extLst>
            </p:cNvPr>
            <p:cNvSpPr txBox="1"/>
            <p:nvPr/>
          </p:nvSpPr>
          <p:spPr>
            <a:xfrm>
              <a:off x="745708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00010101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C1CE96-006A-4836-83B1-5360FF4292A3}"/>
                </a:ext>
              </a:extLst>
            </p:cNvPr>
            <p:cNvSpPr txBox="1"/>
            <p:nvPr/>
          </p:nvSpPr>
          <p:spPr>
            <a:xfrm>
              <a:off x="2378292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10011001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9A4408-BFB5-4CFA-8177-C2AE27186A77}"/>
                </a:ext>
              </a:extLst>
            </p:cNvPr>
            <p:cNvSpPr txBox="1"/>
            <p:nvPr/>
          </p:nvSpPr>
          <p:spPr>
            <a:xfrm>
              <a:off x="1866800" y="5094709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6CC1722-7A5A-483B-AB39-D14CBB810263}"/>
              </a:ext>
            </a:extLst>
          </p:cNvPr>
          <p:cNvGrpSpPr/>
          <p:nvPr/>
        </p:nvGrpSpPr>
        <p:grpSpPr>
          <a:xfrm>
            <a:off x="1765402" y="5647405"/>
            <a:ext cx="2632598" cy="379383"/>
            <a:chOff x="745708" y="5392302"/>
            <a:chExt cx="2632598" cy="37938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A603F6-0FFD-4B4A-AEDD-77A6D788CBEE}"/>
                </a:ext>
              </a:extLst>
            </p:cNvPr>
            <p:cNvSpPr txBox="1"/>
            <p:nvPr/>
          </p:nvSpPr>
          <p:spPr>
            <a:xfrm>
              <a:off x="745708" y="5402353"/>
              <a:ext cx="99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21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6445FD-6537-44B7-94F5-7DE1B1A7E60F}"/>
                </a:ext>
              </a:extLst>
            </p:cNvPr>
            <p:cNvSpPr txBox="1"/>
            <p:nvPr/>
          </p:nvSpPr>
          <p:spPr>
            <a:xfrm>
              <a:off x="2378292" y="5402353"/>
              <a:ext cx="100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153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DACDD7-C424-453D-BE61-78ADFD1384DA}"/>
                </a:ext>
              </a:extLst>
            </p:cNvPr>
            <p:cNvSpPr txBox="1"/>
            <p:nvPr/>
          </p:nvSpPr>
          <p:spPr>
            <a:xfrm>
              <a:off x="1866800" y="53923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A866D-9916-48F6-BB68-445C1167981C}"/>
              </a:ext>
            </a:extLst>
          </p:cNvPr>
          <p:cNvGrpSpPr/>
          <p:nvPr/>
        </p:nvGrpSpPr>
        <p:grpSpPr>
          <a:xfrm>
            <a:off x="9234667" y="4939228"/>
            <a:ext cx="909632" cy="281275"/>
            <a:chOff x="8428334" y="4855433"/>
            <a:chExt cx="909632" cy="28127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3DB6161-E60A-4A4D-8571-A06C37F1413C}"/>
                </a:ext>
              </a:extLst>
            </p:cNvPr>
            <p:cNvGrpSpPr/>
            <p:nvPr/>
          </p:nvGrpSpPr>
          <p:grpSpPr>
            <a:xfrm>
              <a:off x="8428334" y="4855433"/>
              <a:ext cx="909632" cy="281275"/>
              <a:chOff x="2468673" y="4794082"/>
              <a:chExt cx="1153615" cy="28127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0320E41-3383-4C3B-8A14-204BEE12C754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223E4F5-30AA-4486-9D7B-C9D29178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E84640D-F2F9-41D2-A74E-96DC4E37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472E5922-347B-4DD0-B1A9-8854BA633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48CAAD9-6A13-4E0F-8C9A-0DF33BCFD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A46F4BF-88BC-4791-93CE-45B8DFCBD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787A9B1-C380-4DA4-B3C8-2245A1769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16D3260-5FF0-425D-90BD-70B6DD4E2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E4FAB77-7D70-42A2-AE06-CAA7D46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A239C95-3013-486D-AB9E-ADE85E758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CD8205C-6941-4471-86C7-19924975F5B3}"/>
                  </a:ext>
                </a:extLst>
              </p:cNvPr>
              <p:cNvCxnSpPr/>
              <p:nvPr/>
            </p:nvCxnSpPr>
            <p:spPr>
              <a:xfrm>
                <a:off x="2468673" y="4795920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6C212F2-512E-46A9-82F3-F2B37BF88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4794082"/>
                <a:ext cx="0" cy="2803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C955E7E-2036-40AF-A3A3-4A42A1DE3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50743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6AB7C70-4DA0-4330-BB8E-CC827C4860FF}"/>
                  </a:ext>
                </a:extLst>
              </p:cNvPr>
              <p:cNvCxnSpPr/>
              <p:nvPr/>
            </p:nvCxnSpPr>
            <p:spPr>
              <a:xfrm flipV="1">
                <a:off x="276122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DA9986-D656-457E-85BC-786807EFA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5481" y="47940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993DCAB-1758-40AA-8B18-F6B710A59F6A}"/>
                  </a:ext>
                </a:extLst>
              </p:cNvPr>
              <p:cNvCxnSpPr/>
              <p:nvPr/>
            </p:nvCxnSpPr>
            <p:spPr>
              <a:xfrm>
                <a:off x="290391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8023AA-E32E-4656-9CEB-C9FD2846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463" y="47940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ED3ED20-08C6-4A2E-A0F3-5193C4A89695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6270B5A-71B7-489E-B509-3AC5781CCD2F}"/>
                  </a:ext>
                </a:extLst>
              </p:cNvPr>
              <p:cNvCxnSpPr/>
              <p:nvPr/>
            </p:nvCxnSpPr>
            <p:spPr>
              <a:xfrm>
                <a:off x="3478087" y="5075357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AAA22E-B49D-4E19-AB6C-EF921AD66943}"/>
                </a:ext>
              </a:extLst>
            </p:cNvPr>
            <p:cNvCxnSpPr/>
            <p:nvPr/>
          </p:nvCxnSpPr>
          <p:spPr>
            <a:xfrm>
              <a:off x="8655742" y="4855433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9F2BB32-625D-4B92-8B6B-1AEB28AAA061}"/>
                </a:ext>
              </a:extLst>
            </p:cNvPr>
            <p:cNvCxnSpPr/>
            <p:nvPr/>
          </p:nvCxnSpPr>
          <p:spPr>
            <a:xfrm>
              <a:off x="8769446" y="5135732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B0AFA83-224F-4BF2-9962-20EAE033A7FE}"/>
                </a:ext>
              </a:extLst>
            </p:cNvPr>
            <p:cNvCxnSpPr/>
            <p:nvPr/>
          </p:nvCxnSpPr>
          <p:spPr>
            <a:xfrm flipV="1">
              <a:off x="8883150" y="4855433"/>
              <a:ext cx="0" cy="2802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6EC91F-EC6D-4933-AF66-6F7B2BAA4555}"/>
              </a:ext>
            </a:extLst>
          </p:cNvPr>
          <p:cNvGrpSpPr/>
          <p:nvPr/>
        </p:nvGrpSpPr>
        <p:grpSpPr>
          <a:xfrm>
            <a:off x="1434885" y="4817667"/>
            <a:ext cx="470153" cy="539613"/>
            <a:chOff x="628551" y="4666471"/>
            <a:chExt cx="470153" cy="53961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F38B6E-DDA6-446D-A15E-82D19134E146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FD4F0F-26BD-4446-8F38-F2A3981701AD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66DA22-B704-473D-B618-1E450F1E0F83}"/>
              </a:ext>
            </a:extLst>
          </p:cNvPr>
          <p:cNvGrpSpPr/>
          <p:nvPr/>
        </p:nvGrpSpPr>
        <p:grpSpPr>
          <a:xfrm>
            <a:off x="8798494" y="4817667"/>
            <a:ext cx="470153" cy="539613"/>
            <a:chOff x="628551" y="4666471"/>
            <a:chExt cx="470153" cy="5396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DE90EC5-EE76-40A9-BE75-F22258EC84ED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C90235C-776E-4BF9-8799-CF97C404D14F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5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99D-6259-42AA-8621-00F75DE6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543A-6DF2-42ED-B71E-EEC6DEB1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47350" cy="4401185"/>
          </a:xfrm>
        </p:spPr>
        <p:txBody>
          <a:bodyPr anchor="t" anchorCtr="0"/>
          <a:lstStyle/>
          <a:p>
            <a:r>
              <a:rPr lang="en-AU" dirty="0"/>
              <a:t>Processing is complex</a:t>
            </a:r>
          </a:p>
          <a:p>
            <a:r>
              <a:rPr lang="en-AU" dirty="0"/>
              <a:t>Requires multiple key sub-components to help</a:t>
            </a:r>
          </a:p>
          <a:p>
            <a:r>
              <a:rPr lang="en-AU" dirty="0"/>
              <a:t>For our purposes we define</a:t>
            </a:r>
          </a:p>
          <a:p>
            <a:pPr lvl="1"/>
            <a:r>
              <a:rPr lang="en-AU" dirty="0"/>
              <a:t>PROCESSOR</a:t>
            </a:r>
          </a:p>
          <a:p>
            <a:pPr lvl="1"/>
            <a:r>
              <a:rPr lang="en-AU" dirty="0"/>
              <a:t>MEMORY</a:t>
            </a:r>
          </a:p>
          <a:p>
            <a:pPr lvl="1"/>
            <a:r>
              <a:rPr lang="en-AU" dirty="0"/>
              <a:t>SOFTWARE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D2854-91ED-47C0-9C4C-F12565DE54DD}"/>
              </a:ext>
            </a:extLst>
          </p:cNvPr>
          <p:cNvGrpSpPr/>
          <p:nvPr/>
        </p:nvGrpSpPr>
        <p:grpSpPr>
          <a:xfrm>
            <a:off x="5865961" y="2180496"/>
            <a:ext cx="5744846" cy="4401185"/>
            <a:chOff x="0" y="0"/>
            <a:chExt cx="5745324" cy="44016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37AA6D-3AAC-4DB4-A27A-D274990DACD0}"/>
                </a:ext>
              </a:extLst>
            </p:cNvPr>
            <p:cNvGrpSpPr/>
            <p:nvPr/>
          </p:nvGrpSpPr>
          <p:grpSpPr>
            <a:xfrm>
              <a:off x="1851804" y="0"/>
              <a:ext cx="2043953" cy="4401671"/>
              <a:chOff x="0" y="0"/>
              <a:chExt cx="2043953" cy="44016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C94E8D-E0C2-44F6-854A-7AB6B4F69BB2}"/>
                  </a:ext>
                </a:extLst>
              </p:cNvPr>
              <p:cNvSpPr/>
              <p:nvPr/>
            </p:nvSpPr>
            <p:spPr>
              <a:xfrm>
                <a:off x="0" y="0"/>
                <a:ext cx="2043953" cy="4401671"/>
              </a:xfrm>
              <a:prstGeom prst="rect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PROCESSING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906966-F0E9-43BF-94DA-0BED66B02FE2}"/>
                  </a:ext>
                </a:extLst>
              </p:cNvPr>
              <p:cNvGrpSpPr/>
              <p:nvPr/>
            </p:nvGrpSpPr>
            <p:grpSpPr>
              <a:xfrm>
                <a:off x="195532" y="345057"/>
                <a:ext cx="1604645" cy="3828307"/>
                <a:chOff x="0" y="0"/>
                <a:chExt cx="1604645" cy="382830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6870788-B5E8-4D9A-88CD-E5B091D29B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04645" cy="967740"/>
                </a:xfrm>
                <a:prstGeom prst="rect">
                  <a:avLst/>
                </a:prstGeom>
                <a:solidFill>
                  <a:srgbClr val="6699FF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6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PROCESSOR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FC277BB-AFAA-485B-B058-ED82DAB09D32}"/>
                    </a:ext>
                  </a:extLst>
                </p:cNvPr>
                <p:cNvGrpSpPr/>
                <p:nvPr/>
              </p:nvGrpSpPr>
              <p:grpSpPr>
                <a:xfrm>
                  <a:off x="0" y="1201947"/>
                  <a:ext cx="1604645" cy="2626360"/>
                  <a:chOff x="0" y="0"/>
                  <a:chExt cx="1604645" cy="2626360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43436160-7F32-453D-82E0-8F9A479A19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04645" cy="262636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6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MEMORY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65F18BB-80C9-4CEA-A8C1-D6176BFEB69F}"/>
                      </a:ext>
                    </a:extLst>
                  </p:cNvPr>
                  <p:cNvSpPr/>
                  <p:nvPr/>
                </p:nvSpPr>
                <p:spPr>
                  <a:xfrm>
                    <a:off x="141225" y="379562"/>
                    <a:ext cx="1325990" cy="968188"/>
                  </a:xfrm>
                  <a:prstGeom prst="rect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SOFTWARE</a:t>
                    </a:r>
                    <a:b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</a:t>
                    </a: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INSTRUCTIONS</a:t>
                    </a: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)</a:t>
                    </a:r>
                    <a:endParaRPr lang="en-AU" sz="11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87D84FF-C901-482E-BCAF-CB3D534D287E}"/>
                      </a:ext>
                    </a:extLst>
                  </p:cNvPr>
                  <p:cNvSpPr/>
                  <p:nvPr/>
                </p:nvSpPr>
                <p:spPr>
                  <a:xfrm>
                    <a:off x="140814" y="1454989"/>
                    <a:ext cx="1326401" cy="967740"/>
                  </a:xfrm>
                  <a:prstGeom prst="rect">
                    <a:avLst/>
                  </a:prstGeom>
                  <a:solidFill>
                    <a:srgbClr val="00CC99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DATA</a:t>
                    </a:r>
                    <a:b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(SCRATCHPAD)</a:t>
                    </a:r>
                  </a:p>
                </p:txBody>
              </p:sp>
            </p:grpSp>
            <p:sp>
              <p:nvSpPr>
                <p:cNvPr id="16" name="Arrow: Down 15">
                  <a:extLst>
                    <a:ext uri="{FF2B5EF4-FFF2-40B4-BE49-F238E27FC236}">
                      <a16:creationId xmlns:a16="http://schemas.microsoft.com/office/drawing/2014/main" id="{630A2E5B-00B7-4717-B99C-C8193B29C1D8}"/>
                    </a:ext>
                  </a:extLst>
                </p:cNvPr>
                <p:cNvSpPr/>
                <p:nvPr/>
              </p:nvSpPr>
              <p:spPr>
                <a:xfrm>
                  <a:off x="368060" y="983411"/>
                  <a:ext cx="286385" cy="215265"/>
                </a:xfrm>
                <a:prstGeom prst="downArrow">
                  <a:avLst/>
                </a:prstGeom>
                <a:solidFill>
                  <a:srgbClr val="6699FF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17" name="Arrow: Down 16">
                  <a:extLst>
                    <a:ext uri="{FF2B5EF4-FFF2-40B4-BE49-F238E27FC236}">
                      <a16:creationId xmlns:a16="http://schemas.microsoft.com/office/drawing/2014/main" id="{5A80C4E5-2BCB-4F53-A150-80DDF6DDE263}"/>
                    </a:ext>
                  </a:extLst>
                </p:cNvPr>
                <p:cNvSpPr/>
                <p:nvPr/>
              </p:nvSpPr>
              <p:spPr>
                <a:xfrm rot="10800000">
                  <a:off x="943154" y="971909"/>
                  <a:ext cx="286385" cy="21526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1F63D0-F2E1-45D7-8E77-5A546D210AFF}"/>
                </a:ext>
              </a:extLst>
            </p:cNvPr>
            <p:cNvGrpSpPr/>
            <p:nvPr/>
          </p:nvGrpSpPr>
          <p:grpSpPr>
            <a:xfrm>
              <a:off x="0" y="0"/>
              <a:ext cx="1844675" cy="967740"/>
              <a:chOff x="0" y="0"/>
              <a:chExt cx="1845106" cy="967740"/>
            </a:xfrm>
          </p:grpSpPr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8A4059F-5C6B-4A34-945B-3CA963C0960A}"/>
                  </a:ext>
                </a:extLst>
              </p:cNvPr>
              <p:cNvSpPr/>
              <p:nvPr/>
            </p:nvSpPr>
            <p:spPr>
              <a:xfrm>
                <a:off x="1593011" y="350808"/>
                <a:ext cx="252095" cy="258445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CC5AD4-284A-484F-B709-CA274A764DAE}"/>
                  </a:ext>
                </a:extLst>
              </p:cNvPr>
              <p:cNvSpPr/>
              <p:nvPr/>
            </p:nvSpPr>
            <p:spPr>
              <a:xfrm>
                <a:off x="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104213-9841-4F12-B5A2-D033FB9D7388}"/>
                </a:ext>
              </a:extLst>
            </p:cNvPr>
            <p:cNvGrpSpPr/>
            <p:nvPr/>
          </p:nvGrpSpPr>
          <p:grpSpPr>
            <a:xfrm>
              <a:off x="3893389" y="0"/>
              <a:ext cx="1851935" cy="967740"/>
              <a:chOff x="0" y="0"/>
              <a:chExt cx="1851935" cy="9677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051671-6A50-4772-9340-61450511BA9E}"/>
                  </a:ext>
                </a:extLst>
              </p:cNvPr>
              <p:cNvSpPr/>
              <p:nvPr/>
            </p:nvSpPr>
            <p:spPr>
              <a:xfrm>
                <a:off x="24729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7C66CD99-20A3-4BE7-B028-9AF69E44C419}"/>
                  </a:ext>
                </a:extLst>
              </p:cNvPr>
              <p:cNvSpPr/>
              <p:nvPr/>
            </p:nvSpPr>
            <p:spPr>
              <a:xfrm>
                <a:off x="0" y="350808"/>
                <a:ext cx="252095" cy="258445"/>
              </a:xfrm>
              <a:prstGeom prst="rightArrow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45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Processor</a:t>
            </a:r>
          </a:p>
          <a:p>
            <a:pPr lvl="1"/>
            <a:r>
              <a:rPr lang="en-AU" dirty="0"/>
              <a:t>Performs mathematical and data manipulation tasks</a:t>
            </a:r>
          </a:p>
          <a:p>
            <a:pPr lvl="1"/>
            <a:r>
              <a:rPr lang="en-AU" dirty="0"/>
              <a:t>Has sub-components, but they are not relevant for this course</a:t>
            </a:r>
          </a:p>
          <a:p>
            <a:pPr lvl="2"/>
            <a:r>
              <a:rPr lang="en-AU" dirty="0"/>
              <a:t>More detail is in ELEC1710</a:t>
            </a:r>
          </a:p>
        </p:txBody>
      </p:sp>
    </p:spTree>
    <p:extLst>
      <p:ext uri="{BB962C8B-B14F-4D97-AF65-F5344CB8AC3E}">
        <p14:creationId xmlns:p14="http://schemas.microsoft.com/office/powerpoint/2010/main" val="120023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704-43D1-439A-9470-7E4F854F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in detail - Everything is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D25F-FA4D-40ED-BD4D-D613E3E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anchor="t" anchorCtr="0"/>
          <a:lstStyle/>
          <a:p>
            <a:pPr marL="305435" indent="-305435"/>
            <a:r>
              <a:rPr lang="en-US" dirty="0"/>
              <a:t>Computers can only process numbers</a:t>
            </a:r>
          </a:p>
          <a:p>
            <a:pPr marL="305435" indent="-305435"/>
            <a:r>
              <a:rPr lang="en-US" dirty="0"/>
              <a:t>Things that aren’t numbers need numerical "codes"</a:t>
            </a:r>
          </a:p>
          <a:p>
            <a:pPr marL="629920" lvl="1" indent="-305435"/>
            <a:r>
              <a:rPr lang="en-US" dirty="0"/>
              <a:t>Text: ASCII and Unicode</a:t>
            </a:r>
          </a:p>
          <a:p>
            <a:pPr marL="629920" lvl="1" indent="-305435"/>
            <a:r>
              <a:rPr lang="en-US" dirty="0"/>
              <a:t>Pictures: most commonly, each </a:t>
            </a:r>
            <a:r>
              <a:rPr lang="en-US" i="1" dirty="0"/>
              <a:t>pixel</a:t>
            </a:r>
            <a:r>
              <a:rPr lang="en-US" dirty="0"/>
              <a:t> is allocated a red-green-blue intensity value</a:t>
            </a:r>
          </a:p>
          <a:p>
            <a:pPr marL="629920" lvl="1" indent="-305435"/>
            <a:r>
              <a:rPr lang="en-US" dirty="0"/>
              <a:t>Sound: the “waveform” is sampled at regular intervals and stored as a series of numbers</a:t>
            </a:r>
          </a:p>
          <a:p>
            <a:pPr marL="629920" lvl="1" indent="-305435"/>
            <a:r>
              <a:rPr lang="en-US" dirty="0"/>
              <a:t>(NB: multiple standards exist for all the above)</a:t>
            </a:r>
          </a:p>
        </p:txBody>
      </p:sp>
    </p:spTree>
    <p:extLst>
      <p:ext uri="{BB962C8B-B14F-4D97-AF65-F5344CB8AC3E}">
        <p14:creationId xmlns:p14="http://schemas.microsoft.com/office/powerpoint/2010/main" val="315896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Memory</a:t>
            </a:r>
          </a:p>
          <a:p>
            <a:pPr lvl="1"/>
            <a:r>
              <a:rPr lang="en-AU" dirty="0"/>
              <a:t>Like humans, computers need to store intermediate results</a:t>
            </a:r>
          </a:p>
          <a:p>
            <a:pPr lvl="1"/>
            <a:r>
              <a:rPr lang="en-AU" dirty="0"/>
              <a:t>Memory acts like a set of written notes for the computer</a:t>
            </a:r>
          </a:p>
          <a:p>
            <a:pPr lvl="1"/>
            <a:r>
              <a:rPr lang="en-AU" dirty="0"/>
              <a:t>Further relevant subdivision</a:t>
            </a:r>
          </a:p>
          <a:p>
            <a:pPr lvl="2"/>
            <a:r>
              <a:rPr lang="en-AU" dirty="0"/>
              <a:t>Software – Instructions for the calculation</a:t>
            </a:r>
          </a:p>
          <a:p>
            <a:pPr lvl="2"/>
            <a:r>
              <a:rPr lang="en-AU" dirty="0"/>
              <a:t>Data – The information required for the calculation</a:t>
            </a:r>
          </a:p>
        </p:txBody>
      </p:sp>
    </p:spTree>
    <p:extLst>
      <p:ext uri="{BB962C8B-B14F-4D97-AF65-F5344CB8AC3E}">
        <p14:creationId xmlns:p14="http://schemas.microsoft.com/office/powerpoint/2010/main" val="54992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BBAF-F9F2-4976-AF87-6E25D148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7A86-4156-440F-BC91-E70B74AE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5674"/>
          </a:xfrm>
        </p:spPr>
        <p:txBody>
          <a:bodyPr anchor="t" anchorCtr="0">
            <a:normAutofit lnSpcReduction="10000"/>
          </a:bodyPr>
          <a:lstStyle/>
          <a:p>
            <a:r>
              <a:rPr lang="en-AU" dirty="0"/>
              <a:t>Software</a:t>
            </a:r>
          </a:p>
          <a:p>
            <a:pPr lvl="1"/>
            <a:r>
              <a:rPr lang="en-AU" dirty="0"/>
              <a:t>This is the main event for this course (the Python </a:t>
            </a:r>
            <a:r>
              <a:rPr lang="en-AU" i="1" dirty="0"/>
              <a:t>interpreter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These are the detailed instructions that the processor will follow to perform the desired calculations</a:t>
            </a:r>
          </a:p>
          <a:p>
            <a:pPr lvl="1"/>
            <a:r>
              <a:rPr lang="en-AU" dirty="0"/>
              <a:t>Instructions </a:t>
            </a:r>
            <a:r>
              <a:rPr lang="en-AU" b="1" dirty="0"/>
              <a:t>directly</a:t>
            </a:r>
            <a:r>
              <a:rPr lang="en-AU" dirty="0"/>
              <a:t> understood by the processor are</a:t>
            </a:r>
          </a:p>
          <a:p>
            <a:pPr lvl="2"/>
            <a:r>
              <a:rPr lang="en-AU" dirty="0"/>
              <a:t>Very specific to each processor (known as the i</a:t>
            </a:r>
            <a:r>
              <a:rPr lang="en-AU" i="1" dirty="0"/>
              <a:t>nstruction Set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Limited in number</a:t>
            </a:r>
          </a:p>
          <a:p>
            <a:pPr lvl="2"/>
            <a:r>
              <a:rPr lang="en-AU" dirty="0"/>
              <a:t>Simple, e.g., Add number in memory location 1 to the number in memory location 2 and put the result in memory location 3</a:t>
            </a:r>
          </a:p>
          <a:p>
            <a:pPr lvl="2"/>
            <a:r>
              <a:rPr lang="en-AU" dirty="0"/>
              <a:t>Again each instruction is encoded as a series of ON/OFF voltages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83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AE81-C97D-47E6-AA94-D4ADE4F2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814C-9208-4ED2-AD18-96A170D6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841012" cy="3678303"/>
          </a:xfrm>
        </p:spPr>
        <p:txBody>
          <a:bodyPr anchor="t" anchorCtr="0"/>
          <a:lstStyle/>
          <a:p>
            <a:r>
              <a:rPr lang="en-AU" dirty="0"/>
              <a:t>Software for our purpose will be divided into three groups</a:t>
            </a:r>
          </a:p>
          <a:p>
            <a:pPr lvl="1"/>
            <a:r>
              <a:rPr lang="en-AU" dirty="0"/>
              <a:t>Machine code</a:t>
            </a:r>
          </a:p>
          <a:p>
            <a:pPr lvl="1"/>
            <a:r>
              <a:rPr lang="en-AU" dirty="0"/>
              <a:t>Assembly language</a:t>
            </a:r>
          </a:p>
          <a:p>
            <a:pPr lvl="1"/>
            <a:r>
              <a:rPr lang="en-AU" dirty="0"/>
              <a:t>“High level”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7086-5BDD-493B-B7EA-74404E409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26"/>
          <a:stretch/>
        </p:blipFill>
        <p:spPr>
          <a:xfrm>
            <a:off x="7796638" y="2180496"/>
            <a:ext cx="3814169" cy="38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9243291" cy="3678303"/>
          </a:xfrm>
        </p:spPr>
        <p:txBody>
          <a:bodyPr anchor="t" anchorCtr="0">
            <a:normAutofit/>
          </a:bodyPr>
          <a:lstStyle/>
          <a:p>
            <a:pPr marL="305435" indent="-305435"/>
            <a:r>
              <a:rPr lang="en-AU" dirty="0"/>
              <a:t>The processor can only understand machine code</a:t>
            </a:r>
            <a:endParaRPr lang="en-US" dirty="0"/>
          </a:p>
          <a:p>
            <a:pPr marL="629920" lvl="1" indent="-305435"/>
            <a:r>
              <a:rPr lang="en-AU" dirty="0"/>
              <a:t>Example, one instruction for an x86 based CPU </a:t>
            </a:r>
          </a:p>
          <a:p>
            <a:pPr marL="899795" lvl="2" indent="-269875"/>
            <a:r>
              <a:rPr lang="en-AU" dirty="0"/>
              <a:t>0110 0110 1000 0011 1100 0000 0000 1010 </a:t>
            </a:r>
          </a:p>
          <a:p>
            <a:pPr marL="899795" lvl="2" indent="-269875"/>
            <a:r>
              <a:rPr lang="en-AU" dirty="0"/>
              <a:t>Difficult for humans to understand</a:t>
            </a:r>
          </a:p>
          <a:p>
            <a:pPr marL="629920" lvl="1" indent="-305435"/>
            <a:r>
              <a:rPr lang="en-AU" dirty="0"/>
              <a:t>Very processor specific</a:t>
            </a:r>
          </a:p>
          <a:p>
            <a:pPr marL="899795" lvl="2" indent="-269875"/>
            <a:r>
              <a:rPr lang="en-AU" dirty="0"/>
              <a:t>Will not be understood by another processor</a:t>
            </a:r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80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ASSEMBLY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/>
              <a:t>Assembly Language</a:t>
            </a:r>
            <a:endParaRPr lang="en-US"/>
          </a:p>
          <a:p>
            <a:pPr marL="629920" lvl="1" indent="-305435"/>
            <a:r>
              <a:rPr lang="en-AU"/>
              <a:t>Uses simple mnemonics to describe the purpose of the instruction</a:t>
            </a:r>
          </a:p>
          <a:p>
            <a:pPr marL="629920" lvl="1" indent="-305435"/>
            <a:r>
              <a:rPr lang="en-AU"/>
              <a:t>Example, one instruction for a x86 based CPU</a:t>
            </a:r>
          </a:p>
          <a:p>
            <a:pPr marL="899795" lvl="2" indent="-269875"/>
            <a:r>
              <a:rPr lang="en-AU"/>
              <a:t>Machine code: 0110 0110 1000 0011 1100 0000 0000 1010</a:t>
            </a:r>
          </a:p>
          <a:p>
            <a:pPr marL="899795" lvl="2" indent="-269875"/>
            <a:r>
              <a:rPr lang="en-AU"/>
              <a:t>Assembly language: </a:t>
            </a: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marL="629920" lvl="1" indent="-305435"/>
            <a:r>
              <a:rPr lang="en-AU"/>
              <a:t>A bit easier for humans to understand</a:t>
            </a:r>
          </a:p>
          <a:p>
            <a:pPr marL="629920" lvl="1" indent="-305435"/>
            <a:r>
              <a:rPr lang="en-AU"/>
              <a:t>Still processor specific</a:t>
            </a:r>
          </a:p>
          <a:p>
            <a:pPr marL="629920" lvl="1" indent="-305435"/>
            <a:endParaRPr lang="en-AU"/>
          </a:p>
          <a:p>
            <a:pPr marL="305435" indent="-305435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71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98E0-E980-4A5D-807B-E5E6522A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C1F7-DBEB-48B2-85F4-AB8178AC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8207"/>
            <a:ext cx="6417039" cy="34250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Accessed via: </a:t>
            </a:r>
            <a:r>
              <a:rPr lang="en-US" dirty="0">
                <a:hlinkClick r:id="rId2"/>
              </a:rPr>
              <a:t>http://uonline.newcastle.edu.au</a:t>
            </a:r>
          </a:p>
          <a:p>
            <a:pPr marL="629920" lvl="1" indent="-305435"/>
            <a:r>
              <a:rPr lang="en-US" dirty="0"/>
              <a:t>Does anyone use QR codes? Didn't think so, have one anyway.</a:t>
            </a:r>
          </a:p>
          <a:p>
            <a:pPr marL="305435" indent="-305435"/>
            <a:r>
              <a:rPr lang="en-US" dirty="0"/>
              <a:t>All courses upload notes, lecture recordings, announcements, grades, etc. to Blackboard</a:t>
            </a:r>
          </a:p>
          <a:p>
            <a:pPr marL="305435" indent="-305435"/>
            <a:r>
              <a:rPr lang="en-US" dirty="0"/>
              <a:t>Your responsibility to check regularly, typically daily.</a:t>
            </a:r>
          </a:p>
        </p:txBody>
      </p:sp>
      <p:pic>
        <p:nvPicPr>
          <p:cNvPr id="4" name="Picture 4" descr="A close up of a black background&#10;&#10;Description generated with high confidence">
            <a:extLst>
              <a:ext uri="{FF2B5EF4-FFF2-40B4-BE49-F238E27FC236}">
                <a16:creationId xmlns:a16="http://schemas.microsoft.com/office/drawing/2014/main" id="{F34D1E83-68AF-4FD0-8AE8-E9E0C7C6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28" y="1861169"/>
            <a:ext cx="4685546" cy="46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1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Higher-Level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 fontScale="92500" lnSpcReduction="20000"/>
          </a:bodyPr>
          <a:lstStyle/>
          <a:p>
            <a:pPr marL="305435" indent="-305435"/>
            <a:r>
              <a:rPr lang="en-AU" dirty="0"/>
              <a:t>High level Languages (C, MATLAB, Java, Python, C++, FORTRAN,…)</a:t>
            </a:r>
            <a:endParaRPr lang="en-US" dirty="0"/>
          </a:p>
          <a:p>
            <a:pPr marL="629920" lvl="1" indent="-305435"/>
            <a:r>
              <a:rPr lang="en-AU" dirty="0"/>
              <a:t>Uses more human readable text-based code</a:t>
            </a:r>
          </a:p>
          <a:p>
            <a:pPr marL="629920" lvl="1" indent="-305435"/>
            <a:r>
              <a:rPr lang="en-AU" dirty="0"/>
              <a:t>Increases the complexity of each line of code so that common calculations can be done with fewer lines</a:t>
            </a:r>
          </a:p>
          <a:p>
            <a:pPr marL="629920" lvl="1" indent="-305435"/>
            <a:r>
              <a:rPr lang="en-AU" dirty="0"/>
              <a:t>Example, one instruction for a x86 based CPU </a:t>
            </a:r>
          </a:p>
          <a:p>
            <a:pPr marL="899795" lvl="2" indent="-269875"/>
            <a:r>
              <a:rPr lang="en-AU" dirty="0"/>
              <a:t>Machine code: 0110 0110 1000 0011 1100 0000 0000 1010</a:t>
            </a:r>
          </a:p>
          <a:p>
            <a:pPr marL="899795" lvl="2" indent="-269875"/>
            <a:r>
              <a:rPr lang="en-AU" dirty="0"/>
              <a:t>Assembly language: </a:t>
            </a:r>
            <a:r>
              <a:rPr lang="en-AU" dirty="0">
                <a:latin typeface="Courier New"/>
                <a:cs typeface="Courier New"/>
              </a:rPr>
              <a:t>ADD AX, 10</a:t>
            </a:r>
          </a:p>
          <a:p>
            <a:pPr marL="899795" lvl="2" indent="-269875"/>
            <a:r>
              <a:rPr lang="en-AU" dirty="0"/>
              <a:t>In Python: </a:t>
            </a:r>
            <a:r>
              <a:rPr lang="en-AU" dirty="0">
                <a:latin typeface="Courier New"/>
                <a:cs typeface="Courier New"/>
              </a:rPr>
              <a:t>x = x + 10;</a:t>
            </a:r>
          </a:p>
          <a:p>
            <a:pPr marL="629920" lvl="1" indent="-305435"/>
            <a:r>
              <a:rPr lang="en-AU" dirty="0"/>
              <a:t>Much easier for humans to understand</a:t>
            </a:r>
          </a:p>
          <a:p>
            <a:pPr marL="629920" lvl="1" indent="-305435"/>
            <a:r>
              <a:rPr lang="en-AU" dirty="0"/>
              <a:t>Not processor specific</a:t>
            </a:r>
          </a:p>
          <a:p>
            <a:pPr marL="629920" lvl="1" indent="-305435"/>
            <a:r>
              <a:rPr lang="en-AU" dirty="0"/>
              <a:t>Allows writing of much more complicated instructions</a:t>
            </a:r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214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0123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AU" sz="18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Mouse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Laptop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Touch Display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Phone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Touch Sensor, Microphone, Accelerometers, GPS receiver, 4G Receiver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Display, Speaker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Qualcomm Snapdragon 808 ARMv8-A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F39AB10D-39F5-43A2-A672-9F26CBC16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3315" y="2632748"/>
            <a:ext cx="1878965" cy="10406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9DF424-1786-444E-9C3E-E67D0FE41B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08" y="3865720"/>
            <a:ext cx="1287780" cy="966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21FD4B-B98D-4736-8C76-279809E03D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59192" y="5024505"/>
            <a:ext cx="587209" cy="11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2842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Raspberry Pi 3+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Keyboard, Electrical signals (I/O)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Display, USB, Audio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BCM2837B0 64-bit quad-core ARM Cortex-A53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Sony PlayStation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Gaming Controller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AMD x86-64 “Jaguar”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Apple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 control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Apple A10X Fusion ARM 64-bit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6902AC-3EA1-4966-A7F7-E3AB27267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5578" y="2573142"/>
            <a:ext cx="1438412" cy="118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BCC76-5A78-468B-8CAF-5B3C06EC2F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578" y="3976353"/>
            <a:ext cx="1816382" cy="10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74505-17B9-4B6C-BFFA-D43FB951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20" y="5164980"/>
            <a:ext cx="1049657" cy="9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764045"/>
              </p:ext>
            </p:extLst>
          </p:nvPr>
        </p:nvGraphicFramePr>
        <p:xfrm>
          <a:off x="581025" y="2181225"/>
          <a:ext cx="11029950" cy="4301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PROESSOR: Dual-core ARM Cortex-A9 1Ghz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4028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PLC (Programmable Logic Controller)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8051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Defibrillator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 from electrodes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Defibrillation current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STM32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STM32F429 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ARM-Cortex M4 32-bit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256KB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2819EC7-FB4F-4DFA-BD0E-C9E6A2C17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9981" y="2508713"/>
            <a:ext cx="1463521" cy="129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506BD-A7AF-4EF2-B317-729A2A303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4442" y="3978307"/>
            <a:ext cx="2154597" cy="129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55F3F-8AFE-40E8-9370-0E46D81C73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9981" y="5346932"/>
            <a:ext cx="1369159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38500"/>
              </p:ext>
            </p:extLst>
          </p:nvPr>
        </p:nvGraphicFramePr>
        <p:xfrm>
          <a:off x="581025" y="2181225"/>
          <a:ext cx="11029950" cy="336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23897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2212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Router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Ethernet, Radio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Ethernet, Antennae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BCM21664T Dual-core ARM Cortex-A9 32-bit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3156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AU" sz="1800" b="1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Microchip ATmega328 8-bit Microcontroller (CPU)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32KB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7810E66-B529-43AF-AF63-28F3D6F46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1732" y="2614954"/>
            <a:ext cx="1880235" cy="1208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AC3B3-CDD3-43DF-A200-D35D1609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2" y="4049743"/>
            <a:ext cx="1795505" cy="12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4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1792-853E-48D4-A0DF-331865A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3DE4-E912-4637-BD11-D3D76FDD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6975"/>
            <a:ext cx="11029615" cy="3924300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All these devices are</a:t>
            </a:r>
          </a:p>
          <a:p>
            <a:pPr lvl="1"/>
            <a:r>
              <a:rPr lang="en-AU" dirty="0"/>
              <a:t>Computers</a:t>
            </a:r>
          </a:p>
          <a:p>
            <a:pPr lvl="1"/>
            <a:r>
              <a:rPr lang="en-AU" dirty="0"/>
              <a:t>Have the fundamental elements input, processing, and output</a:t>
            </a:r>
          </a:p>
          <a:p>
            <a:r>
              <a:rPr lang="en-AU" dirty="0"/>
              <a:t>What does this mean for you as a programmer?</a:t>
            </a:r>
          </a:p>
          <a:p>
            <a:pPr marL="629920" lvl="1" indent="-305435"/>
            <a:r>
              <a:rPr lang="en-AU" dirty="0"/>
              <a:t>Be aware that your target computer may have limitations</a:t>
            </a:r>
          </a:p>
          <a:p>
            <a:pPr marL="629920" lvl="1" indent="-305435"/>
            <a:r>
              <a:rPr lang="en-AU" dirty="0"/>
              <a:t>Different computers have different programming requirements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50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0E9CB-4025-4891-926E-2A3AEABA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13149" cy="4502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Python is an </a:t>
            </a:r>
            <a:r>
              <a:rPr lang="en-US" i="1" dirty="0"/>
              <a:t>interpreted</a:t>
            </a:r>
            <a:r>
              <a:rPr lang="en-US" dirty="0"/>
              <a:t> language</a:t>
            </a:r>
          </a:p>
          <a:p>
            <a:pPr marL="629920" lvl="1" indent="-305435"/>
            <a:r>
              <a:rPr lang="en-US" dirty="0"/>
              <a:t>This means an </a:t>
            </a:r>
            <a:r>
              <a:rPr lang="en-US" i="1" dirty="0"/>
              <a:t>interpreter </a:t>
            </a:r>
            <a:r>
              <a:rPr lang="en-US" dirty="0"/>
              <a:t>takes code from a text file or command prompt and converts it into machine instructions “on the fly”</a:t>
            </a:r>
          </a:p>
          <a:p>
            <a:pPr marL="629920" lvl="1" indent="-305435"/>
            <a:r>
              <a:rPr lang="en-US" dirty="0"/>
              <a:t>Machine instructions are then </a:t>
            </a:r>
            <a:r>
              <a:rPr lang="en-US" i="1" dirty="0"/>
              <a:t>executed</a:t>
            </a:r>
            <a:r>
              <a:rPr lang="en-US" dirty="0"/>
              <a:t> by a computer</a:t>
            </a:r>
          </a:p>
          <a:p>
            <a:pPr marL="1485900" lvl="2" indent="-269875"/>
            <a:r>
              <a:rPr lang="en-US" sz="2400" dirty="0"/>
              <a:t>In this course "computer" will be a PC or laptop</a:t>
            </a:r>
          </a:p>
          <a:p>
            <a:pPr marL="1485900" lvl="2" indent="-269875"/>
            <a:r>
              <a:rPr lang="en-US" sz="2400" dirty="0"/>
              <a:t>Could be a microcontroller, mobile phone, supercomputer cluster, </a:t>
            </a:r>
            <a:r>
              <a:rPr lang="en-US" sz="2400" dirty="0" err="1"/>
              <a:t>etc</a:t>
            </a:r>
            <a:endParaRPr lang="en-US" sz="2400" dirty="0"/>
          </a:p>
          <a:p>
            <a:pPr marL="305435" indent="-305435"/>
            <a:r>
              <a:rPr lang="en-US" dirty="0"/>
              <a:t>We will use the PyCharm integrated development environment (IDE)</a:t>
            </a:r>
          </a:p>
          <a:p>
            <a:pPr marL="629435" lvl="1" indent="-305435"/>
            <a:r>
              <a:rPr lang="en-US" dirty="0"/>
              <a:t>Download “community edition” from: </a:t>
            </a:r>
            <a:r>
              <a:rPr lang="en-US" dirty="0">
                <a:hlinkClick r:id="rId2"/>
              </a:rPr>
              <a:t>https://www.jetbrains.com/pycharm/download/#section=windows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D3C53-3009-4464-91EC-7E458530CED4}"/>
              </a:ext>
            </a:extLst>
          </p:cNvPr>
          <p:cNvSpPr txBox="1">
            <a:spLocks/>
          </p:cNvSpPr>
          <p:nvPr/>
        </p:nvSpPr>
        <p:spPr bwMode="gray">
          <a:xfrm>
            <a:off x="581192" y="1086488"/>
            <a:ext cx="9838723" cy="71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INTRODUCTION TO Python – FUNDAMENTAL CONCEPTS</a:t>
            </a:r>
          </a:p>
        </p:txBody>
      </p:sp>
    </p:spTree>
    <p:extLst>
      <p:ext uri="{BB962C8B-B14F-4D97-AF65-F5344CB8AC3E}">
        <p14:creationId xmlns:p14="http://schemas.microsoft.com/office/powerpoint/2010/main" val="280135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71" y="1070944"/>
            <a:ext cx="9873756" cy="706964"/>
          </a:xfrm>
        </p:spPr>
        <p:txBody>
          <a:bodyPr/>
          <a:lstStyle/>
          <a:p>
            <a:r>
              <a:rPr lang="en-US" dirty="0"/>
              <a:t>Introduction to Python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71" y="2224122"/>
            <a:ext cx="8825659" cy="4478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Moving data into and out of a Python program</a:t>
            </a:r>
          </a:p>
          <a:p>
            <a:pPr lvl="1"/>
            <a:r>
              <a:rPr lang="en-US" i="1" dirty="0"/>
              <a:t>Standard Input</a:t>
            </a:r>
            <a:r>
              <a:rPr lang="en-US" dirty="0"/>
              <a:t>: text characters read from a keyboard</a:t>
            </a:r>
          </a:p>
          <a:p>
            <a:pPr lvl="1"/>
            <a:r>
              <a:rPr lang="en-US" i="1" dirty="0"/>
              <a:t>Standard output</a:t>
            </a:r>
            <a:r>
              <a:rPr lang="en-US" dirty="0"/>
              <a:t>: text characters sent to the screen</a:t>
            </a:r>
          </a:p>
          <a:p>
            <a:pPr lvl="2"/>
            <a:r>
              <a:rPr lang="en-US" dirty="0"/>
              <a:t>Typically printed to a </a:t>
            </a:r>
            <a:r>
              <a:rPr lang="en-US" i="1" dirty="0"/>
              <a:t>console. </a:t>
            </a:r>
          </a:p>
          <a:p>
            <a:pPr lvl="1"/>
            <a:r>
              <a:rPr lang="en-US" dirty="0"/>
              <a:t>File I/O: from or to files stored on a hard disk / USB flash drive / </a:t>
            </a:r>
            <a:r>
              <a:rPr lang="en-US" dirty="0" err="1"/>
              <a:t>etc</a:t>
            </a:r>
            <a:endParaRPr lang="en-US" i="1" dirty="0"/>
          </a:p>
          <a:p>
            <a:pPr lvl="2"/>
            <a:r>
              <a:rPr lang="en-US" dirty="0"/>
              <a:t>Covered in later weeks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0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82F625-21CA-4114-B444-71222B85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61" y="1061217"/>
            <a:ext cx="9873756" cy="706964"/>
          </a:xfrm>
        </p:spPr>
        <p:txBody>
          <a:bodyPr/>
          <a:lstStyle/>
          <a:p>
            <a:r>
              <a:rPr lang="en-US" dirty="0"/>
              <a:t>Introduction to Python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61" y="2162412"/>
            <a:ext cx="8825659" cy="4510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Other input/output methods beyond this course:</a:t>
            </a:r>
          </a:p>
          <a:p>
            <a:pPr lvl="1"/>
            <a:r>
              <a:rPr lang="en-US" sz="2000"/>
              <a:t>Microcontroller pins (GPIO – in ENGG1500 and ELEC1710)</a:t>
            </a:r>
          </a:p>
          <a:p>
            <a:pPr lvl="1"/>
            <a:r>
              <a:rPr lang="en-US" sz="2000"/>
              <a:t>Embedded systems communication standards, Covered in ELEC2720, ELEC3730, MCHA-something</a:t>
            </a:r>
          </a:p>
          <a:p>
            <a:pPr lvl="2"/>
            <a:r>
              <a:rPr lang="en-US"/>
              <a:t>I2C</a:t>
            </a:r>
          </a:p>
          <a:p>
            <a:pPr lvl="2"/>
            <a:r>
              <a:rPr lang="en-US"/>
              <a:t>SPI</a:t>
            </a:r>
          </a:p>
          <a:p>
            <a:pPr lvl="2"/>
            <a:r>
              <a:rPr lang="en-US"/>
              <a:t>UART</a:t>
            </a:r>
          </a:p>
          <a:p>
            <a:pPr lvl="1"/>
            <a:r>
              <a:rPr lang="en-US" sz="2000"/>
              <a:t>TCP/IP networking</a:t>
            </a:r>
          </a:p>
          <a:p>
            <a:pPr lvl="1"/>
            <a:r>
              <a:rPr lang="en-US" sz="2000"/>
              <a:t>USB devices</a:t>
            </a:r>
          </a:p>
          <a:p>
            <a:pPr lvl="1"/>
            <a:r>
              <a:rPr lang="en-US" sz="2000"/>
              <a:t>Loads of others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43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Python programs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1563F7-E75F-4219-A731-72A465CD1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an </a:t>
            </a:r>
            <a:r>
              <a:rPr lang="en-US" i="1" dirty="0"/>
              <a:t>interpreted</a:t>
            </a:r>
            <a:r>
              <a:rPr lang="en-US" dirty="0"/>
              <a:t> language Python programs can be just one line:</a:t>
            </a:r>
          </a:p>
          <a:p>
            <a:pPr lvl="1"/>
            <a:r>
              <a:rPr lang="en-US" dirty="0"/>
              <a:t>Examples (introduce PyCharm, run live!)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1+1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print(1+1)</a:t>
            </a:r>
          </a:p>
        </p:txBody>
      </p:sp>
    </p:spTree>
    <p:extLst>
      <p:ext uri="{BB962C8B-B14F-4D97-AF65-F5344CB8AC3E}">
        <p14:creationId xmlns:p14="http://schemas.microsoft.com/office/powerpoint/2010/main" val="32556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A006-B23C-46C5-9907-3337099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F3B86-2F73-4685-84AA-9FB273B13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will be utilizing Discord</a:t>
            </a:r>
          </a:p>
          <a:p>
            <a:pPr lvl="1"/>
            <a:r>
              <a:rPr lang="en-US" dirty="0"/>
              <a:t>Invite link: </a:t>
            </a:r>
            <a:r>
              <a:rPr lang="en-US" dirty="0">
                <a:hlinkClick r:id="rId2"/>
              </a:rPr>
              <a:t>https://discord.gg/sfgpR4kMbN</a:t>
            </a:r>
            <a:endParaRPr lang="en-US" dirty="0"/>
          </a:p>
          <a:p>
            <a:r>
              <a:rPr lang="en-US" dirty="0"/>
              <a:t>Great for:</a:t>
            </a:r>
          </a:p>
          <a:p>
            <a:pPr lvl="1"/>
            <a:r>
              <a:rPr lang="en-US" dirty="0"/>
              <a:t>Quick questions</a:t>
            </a:r>
          </a:p>
          <a:p>
            <a:pPr lvl="2"/>
            <a:r>
              <a:rPr lang="en-US" dirty="0"/>
              <a:t>Much faster than email!</a:t>
            </a:r>
          </a:p>
          <a:p>
            <a:pPr lvl="1"/>
            <a:r>
              <a:rPr lang="en-US" dirty="0"/>
              <a:t>Connecting with peers</a:t>
            </a:r>
          </a:p>
          <a:p>
            <a:r>
              <a:rPr lang="en-US" dirty="0"/>
              <a:t>Can be used as online consultation if Zoom doesn’t work</a:t>
            </a:r>
          </a:p>
          <a:p>
            <a:r>
              <a:rPr lang="en-US" dirty="0"/>
              <a:t>Staff will participate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770BF-8EEB-48DB-BBDA-7A975E49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120" y="2514472"/>
            <a:ext cx="223868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4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92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What on Earth is </a:t>
            </a:r>
            <a:r>
              <a:rPr lang="en-US" sz="3000" i="1" dirty="0"/>
              <a:t>syntax</a:t>
            </a:r>
            <a:r>
              <a:rPr lang="en-US" sz="3000" dirty="0"/>
              <a:t>?</a:t>
            </a:r>
          </a:p>
          <a:p>
            <a:pPr lvl="1"/>
            <a:r>
              <a:rPr lang="en-US" sz="2600" dirty="0"/>
              <a:t>In human languages: the order of words in a sentence</a:t>
            </a:r>
          </a:p>
          <a:p>
            <a:pPr marL="1215900" lvl="1"/>
            <a:r>
              <a:rPr lang="en-US" dirty="0"/>
              <a:t>Are you going to the movies on Tuesday?</a:t>
            </a:r>
          </a:p>
          <a:p>
            <a:pPr marL="1215900" lvl="1"/>
            <a:r>
              <a:rPr lang="en-US" dirty="0"/>
              <a:t>Are you on Tuesday to the movies going?</a:t>
            </a:r>
          </a:p>
          <a:p>
            <a:pPr lvl="1"/>
            <a:r>
              <a:rPr lang="en-US" sz="2600" dirty="0"/>
              <a:t>In computer languages: the structure of the text given to the compiler</a:t>
            </a:r>
          </a:p>
          <a:p>
            <a:pPr marL="891900"/>
            <a:r>
              <a:rPr lang="en-US" sz="2600" dirty="0"/>
              <a:t>For example,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 </a:t>
            </a:r>
            <a:r>
              <a:rPr lang="en-US" sz="2600" dirty="0"/>
              <a:t>is different from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print(hello) </a:t>
            </a:r>
            <a:r>
              <a:rPr lang="en-US" sz="2600" dirty="0"/>
              <a:t>or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 hello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43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5207-F558-4A0E-8795-FF4627CB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1B17-3690-48D5-9881-D7F6A465E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syntax rules in programming are typically </a:t>
            </a:r>
            <a:r>
              <a:rPr lang="en-US" b="1" dirty="0"/>
              <a:t>very</a:t>
            </a:r>
            <a:r>
              <a:rPr lang="en-US" dirty="0"/>
              <a:t> strict</a:t>
            </a:r>
          </a:p>
          <a:p>
            <a:r>
              <a:rPr lang="en-US" dirty="0"/>
              <a:t>Incorrect syntax can result in Python generating syntax errors</a:t>
            </a:r>
          </a:p>
          <a:p>
            <a:r>
              <a:rPr lang="en-US" dirty="0" err="1"/>
              <a:t>Eg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91E8A-57C8-4520-A439-BD27701E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1" y="4382218"/>
            <a:ext cx="613495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9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Most programming languages are </a:t>
            </a:r>
            <a:r>
              <a:rPr lang="en-US" i="1" dirty="0"/>
              <a:t>case sensitive</a:t>
            </a:r>
            <a:r>
              <a:rPr lang="en-US" dirty="0"/>
              <a:t>.</a:t>
            </a:r>
          </a:p>
          <a:p>
            <a:r>
              <a:rPr lang="en-US" dirty="0"/>
              <a:t>This means that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is </a:t>
            </a:r>
            <a:r>
              <a:rPr lang="en-US" b="1" dirty="0"/>
              <a:t>totally different</a:t>
            </a:r>
            <a:r>
              <a:rPr lang="en-US" dirty="0"/>
              <a:t> to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dirty="0">
                <a:cs typeface="Courier New"/>
              </a:rPr>
              <a:t>Fundamental reason: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are different ASCII characters</a:t>
            </a:r>
          </a:p>
          <a:p>
            <a:pPr lvl="1"/>
            <a:r>
              <a:rPr lang="en-US" dirty="0">
                <a:cs typeface="Courier New"/>
              </a:rPr>
              <a:t>ASCII maps letters to numbers because computers only work with numbers</a:t>
            </a:r>
          </a:p>
        </p:txBody>
      </p:sp>
    </p:spTree>
    <p:extLst>
      <p:ext uri="{BB962C8B-B14F-4D97-AF65-F5344CB8AC3E}">
        <p14:creationId xmlns:p14="http://schemas.microsoft.com/office/powerpoint/2010/main" val="375114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saw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 for text output</a:t>
            </a:r>
          </a:p>
          <a:p>
            <a:r>
              <a:rPr lang="en-US" dirty="0">
                <a:cs typeface="Courier New"/>
              </a:rPr>
              <a:t>One function which reads </a:t>
            </a:r>
            <a:r>
              <a:rPr lang="en-US" i="1" dirty="0">
                <a:cs typeface="Courier New"/>
              </a:rPr>
              <a:t>standard input </a:t>
            </a:r>
            <a:r>
              <a:rPr lang="en-US" dirty="0">
                <a:cs typeface="Courier New"/>
              </a:rPr>
              <a:t>is</a:t>
            </a:r>
            <a:r>
              <a:rPr lang="en-US" dirty="0">
                <a:latin typeface="Century Gothic"/>
                <a:cs typeface="Courier New"/>
              </a:rPr>
              <a:t> </a:t>
            </a:r>
            <a:r>
              <a:rPr lang="en-US" dirty="0">
                <a:latin typeface="Courier New"/>
                <a:cs typeface="Courier New"/>
              </a:rPr>
              <a:t>input()</a:t>
            </a:r>
          </a:p>
          <a:p>
            <a:r>
              <a:rPr lang="en-US" dirty="0">
                <a:cs typeface="Courier New"/>
              </a:rPr>
              <a:t>It reads input text and converts it into other datatypes</a:t>
            </a:r>
          </a:p>
          <a:p>
            <a:pPr lvl="1"/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the </a:t>
            </a:r>
            <a:r>
              <a:rPr lang="en-US" i="1" dirty="0">
                <a:cs typeface="Courier New"/>
              </a:rPr>
              <a:t>text</a:t>
            </a:r>
            <a:r>
              <a:rPr lang="en-US" dirty="0">
                <a:cs typeface="Courier New"/>
              </a:rPr>
              <a:t> “13” to the </a:t>
            </a:r>
            <a:r>
              <a:rPr lang="en-US" i="1" dirty="0">
                <a:cs typeface="Courier New"/>
              </a:rPr>
              <a:t>number </a:t>
            </a:r>
            <a:r>
              <a:rPr lang="en-US" dirty="0">
                <a:cs typeface="Courier New"/>
              </a:rPr>
              <a:t>13</a:t>
            </a:r>
          </a:p>
          <a:p>
            <a:r>
              <a:rPr lang="en-US" dirty="0"/>
              <a:t>Example: 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input(“Type a number:”) </a:t>
            </a:r>
            <a:r>
              <a:rPr lang="en-US" dirty="0"/>
              <a:t>followed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r>
              <a:rPr lang="en-US" dirty="0"/>
              <a:t>Huh? What was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/>
              <a:t> thing?</a:t>
            </a:r>
          </a:p>
          <a:p>
            <a:pPr lvl="1"/>
            <a:r>
              <a:rPr lang="en-US" dirty="0"/>
              <a:t>New fundamental concept: </a:t>
            </a:r>
            <a:r>
              <a:rPr lang="en-US" b="1" dirty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6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variable</a:t>
            </a:r>
            <a:r>
              <a:rPr lang="en-US" dirty="0"/>
              <a:t> is something that stores data</a:t>
            </a:r>
            <a:endParaRPr lang="en-US" i="1" dirty="0"/>
          </a:p>
          <a:p>
            <a:pPr lvl="1"/>
            <a:r>
              <a:rPr lang="en-US" dirty="0"/>
              <a:t>"Data" is one or more numbers</a:t>
            </a:r>
          </a:p>
          <a:p>
            <a:pPr lvl="1"/>
            <a:r>
              <a:rPr lang="en-US" dirty="0"/>
              <a:t>Each variable needs a unique name</a:t>
            </a:r>
          </a:p>
          <a:p>
            <a:pPr lvl="1"/>
            <a:r>
              <a:rPr lang="en-US" dirty="0"/>
              <a:t>They are used to store numbers while your program runs</a:t>
            </a:r>
          </a:p>
          <a:p>
            <a:r>
              <a:rPr lang="en-US" dirty="0">
                <a:cs typeface="Courier New"/>
              </a:rPr>
              <a:t>Today we will run an example with </a:t>
            </a:r>
            <a:r>
              <a:rPr lang="en-US" i="1" dirty="0">
                <a:cs typeface="Courier New"/>
              </a:rPr>
              <a:t>integer </a:t>
            </a:r>
            <a:r>
              <a:rPr lang="en-US" dirty="0">
                <a:cs typeface="Courier New"/>
              </a:rPr>
              <a:t>variables</a:t>
            </a:r>
          </a:p>
          <a:p>
            <a:pPr lvl="1"/>
            <a:r>
              <a:rPr lang="en-US" dirty="0">
                <a:cs typeface="Courier New"/>
              </a:rPr>
              <a:t>In Python 3.x integers have no (practical) upper limit</a:t>
            </a:r>
          </a:p>
          <a:p>
            <a:pPr lvl="2"/>
            <a:r>
              <a:rPr lang="en-US" dirty="0">
                <a:cs typeface="Courier New"/>
              </a:rPr>
              <a:t>Factorial example later on</a:t>
            </a:r>
          </a:p>
          <a:p>
            <a:pPr lvl="1"/>
            <a:r>
              <a:rPr lang="en-US" dirty="0">
                <a:cs typeface="Courier New"/>
              </a:rPr>
              <a:t>More details in the coming weeks</a:t>
            </a:r>
          </a:p>
        </p:txBody>
      </p:sp>
    </p:spTree>
    <p:extLst>
      <p:ext uri="{BB962C8B-B14F-4D97-AF65-F5344CB8AC3E}">
        <p14:creationId xmlns:p14="http://schemas.microsoft.com/office/powerpoint/2010/main" val="2262108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Concept: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1090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Computer languages use the = character for </a:t>
            </a:r>
            <a:r>
              <a:rPr lang="en-US" i="1" dirty="0"/>
              <a:t>assignment</a:t>
            </a:r>
          </a:p>
          <a:p>
            <a:pPr marL="629920" lvl="1" indent="-305435"/>
            <a:r>
              <a:rPr lang="en-US" dirty="0"/>
              <a:t>This is </a:t>
            </a:r>
            <a:r>
              <a:rPr lang="en-US" b="1" dirty="0"/>
              <a:t>distinctly different </a:t>
            </a:r>
            <a:r>
              <a:rPr lang="en-US" dirty="0"/>
              <a:t>from algebraic equality!</a:t>
            </a:r>
          </a:p>
          <a:p>
            <a:r>
              <a:rPr lang="en-US" dirty="0"/>
              <a:t>Assignment means:</a:t>
            </a:r>
          </a:p>
          <a:p>
            <a:pPr lvl="1"/>
            <a:r>
              <a:rPr lang="en-US" dirty="0"/>
              <a:t>"Take what's on the right side and store it in the thing on the left"</a:t>
            </a:r>
          </a:p>
          <a:p>
            <a:pPr marL="629920" lvl="1" indent="-305435"/>
            <a:r>
              <a:rPr lang="en-US" dirty="0"/>
              <a:t>You can read 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a + 5</a:t>
            </a:r>
            <a:r>
              <a:rPr lang="en-US" dirty="0"/>
              <a:t>" as "a </a:t>
            </a:r>
            <a:r>
              <a:rPr lang="en-US" b="1" dirty="0"/>
              <a:t>becomes </a:t>
            </a:r>
            <a:r>
              <a:rPr lang="en-US" dirty="0"/>
              <a:t>a plus 5“</a:t>
            </a:r>
          </a:p>
          <a:p>
            <a:pPr marL="899920" lvl="2" indent="-305435"/>
            <a:r>
              <a:rPr lang="en-US" dirty="0"/>
              <a:t>The value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a+5</a:t>
            </a:r>
            <a:r>
              <a:rPr lang="en-US" dirty="0"/>
              <a:t>” is calculated and replaces the old value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dirty="0" err="1"/>
              <a:t>Eg</a:t>
            </a:r>
            <a:r>
              <a:rPr lang="en-US" dirty="0"/>
              <a:t>: Give the variable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the value 2: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x = 2;</a:t>
            </a:r>
          </a:p>
          <a:p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 Add 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and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together, store the result in 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>
                <a:latin typeface="Century Gothic"/>
                <a:cs typeface="Courier New"/>
              </a:rPr>
              <a:t>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 = a + b</a:t>
            </a:r>
            <a:r>
              <a:rPr lang="en-US" dirty="0">
                <a:latin typeface="Century Gothic"/>
                <a:cs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63979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137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Example 1: Type Python commands which:</a:t>
            </a:r>
          </a:p>
          <a:p>
            <a:pPr lvl="1"/>
            <a:r>
              <a:rPr lang="en-US" dirty="0"/>
              <a:t>Reads 2 integers from the keyboard (from the “Python console”)</a:t>
            </a:r>
            <a:endParaRPr lang="en-US" dirty="0">
              <a:cs typeface="Courier New"/>
            </a:endParaRPr>
          </a:p>
          <a:p>
            <a:pPr lvl="1"/>
            <a:r>
              <a:rPr lang="en-US" dirty="0">
                <a:cs typeface="Courier New"/>
              </a:rPr>
              <a:t>Multiplies them together</a:t>
            </a:r>
          </a:p>
          <a:p>
            <a:pPr lvl="1"/>
            <a:r>
              <a:rPr lang="en-US" dirty="0">
                <a:cs typeface="Courier New"/>
              </a:rPr>
              <a:t>Prints the result to the python console</a:t>
            </a:r>
          </a:p>
          <a:p>
            <a:r>
              <a:rPr lang="en-US" dirty="0">
                <a:cs typeface="Courier New"/>
              </a:rPr>
              <a:t>Example 2: Type Python commands which</a:t>
            </a:r>
          </a:p>
          <a:p>
            <a:pPr lvl="1"/>
            <a:r>
              <a:rPr lang="en-US" dirty="0">
                <a:cs typeface="Courier New"/>
              </a:rPr>
              <a:t>Reads an integer from the Python console</a:t>
            </a:r>
          </a:p>
          <a:p>
            <a:pPr lvl="1"/>
            <a:r>
              <a:rPr lang="en-US" dirty="0">
                <a:cs typeface="Courier New"/>
              </a:rPr>
              <a:t>Calculates its factorial</a:t>
            </a:r>
          </a:p>
          <a:p>
            <a:pPr lvl="1"/>
            <a:r>
              <a:rPr lang="en-US" dirty="0">
                <a:cs typeface="Courier New"/>
              </a:rPr>
              <a:t>Prints the result to the Python console</a:t>
            </a:r>
          </a:p>
          <a:p>
            <a:pPr lvl="1"/>
            <a:r>
              <a:rPr lang="en-US" dirty="0">
                <a:cs typeface="Courier New"/>
              </a:rPr>
              <a:t>NB: This will use the math </a:t>
            </a:r>
            <a:r>
              <a:rPr lang="en-US" i="1" dirty="0">
                <a:cs typeface="Courier New"/>
              </a:rPr>
              <a:t>library</a:t>
            </a:r>
            <a:r>
              <a:rPr lang="en-US" dirty="0">
                <a:cs typeface="Courier New"/>
              </a:rPr>
              <a:t> – more on libraries next week </a:t>
            </a:r>
          </a:p>
        </p:txBody>
      </p:sp>
    </p:spTree>
    <p:extLst>
      <p:ext uri="{BB962C8B-B14F-4D97-AF65-F5344CB8AC3E}">
        <p14:creationId xmlns:p14="http://schemas.microsoft.com/office/powerpoint/2010/main" val="527598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5E7D-67D8-4A60-9DE7-F4CEC804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C1E9-27E8-4377-BD42-8EE9C6B1E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the previous 2 examples without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pPr lvl="1"/>
            <a:r>
              <a:rPr lang="en-US" dirty="0"/>
              <a:t>There are always multiple ways to solve the same problem!</a:t>
            </a:r>
          </a:p>
        </p:txBody>
      </p:sp>
    </p:spTree>
    <p:extLst>
      <p:ext uri="{BB962C8B-B14F-4D97-AF65-F5344CB8AC3E}">
        <p14:creationId xmlns:p14="http://schemas.microsoft.com/office/powerpoint/2010/main" val="712991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CE01-9DD3-4589-AB0D-BC3947E5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1E205-D871-4B22-9EB9-379D9A9F5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Install PyCharm “Community” edition</a:t>
            </a:r>
          </a:p>
          <a:p>
            <a:pPr lvl="1"/>
            <a:r>
              <a:rPr lang="en-US" dirty="0"/>
              <a:t>Download from: </a:t>
            </a:r>
            <a:r>
              <a:rPr lang="en-US" dirty="0">
                <a:hlinkClick r:id="rId2"/>
              </a:rPr>
              <a:t>https://www.jetbrains.com/pycharm/download/</a:t>
            </a:r>
            <a:endParaRPr lang="en-US" dirty="0"/>
          </a:p>
          <a:p>
            <a:pPr lvl="1"/>
            <a:r>
              <a:rPr lang="en-US"/>
              <a:t>Installation details in Week 1 lab notes</a:t>
            </a:r>
            <a:endParaRPr lang="en-US" dirty="0"/>
          </a:p>
          <a:p>
            <a:r>
              <a:rPr lang="en-US" dirty="0"/>
              <a:t>Read textbook Chapter 1: </a:t>
            </a:r>
          </a:p>
          <a:p>
            <a:pPr lvl="1"/>
            <a:r>
              <a:rPr lang="en-US" dirty="0"/>
              <a:t>Direct link: </a:t>
            </a:r>
            <a:r>
              <a:rPr lang="en-US" dirty="0">
                <a:hlinkClick r:id="rId3"/>
              </a:rPr>
              <a:t>https://link.springer.com/book/10.1007%2F978-3-030-16877-3</a:t>
            </a:r>
            <a:endParaRPr lang="en-US" dirty="0"/>
          </a:p>
          <a:p>
            <a:pPr lvl="1"/>
            <a:r>
              <a:rPr lang="en-US" dirty="0"/>
              <a:t>Run examples as you go!</a:t>
            </a:r>
          </a:p>
          <a:p>
            <a:r>
              <a:rPr lang="en-US" dirty="0"/>
              <a:t>Read Week 1 lab notes</a:t>
            </a:r>
          </a:p>
          <a:p>
            <a:r>
              <a:rPr lang="en-US" dirty="0"/>
              <a:t>Attend your on-campus and Zoom labs this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9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4CD9-917A-4910-BBFA-91799A7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8AE6-D342-40D4-B51D-A1D98260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4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sz="3000" dirty="0"/>
              <a:t>Two lectures per week – both via Zoom</a:t>
            </a:r>
            <a:endParaRPr lang="en-US" dirty="0"/>
          </a:p>
          <a:p>
            <a:pPr marL="629920" lvl="1" indent="-305435"/>
            <a:r>
              <a:rPr lang="en-US" dirty="0"/>
              <a:t>This one (Mon 9-11am for those watching the recording)</a:t>
            </a:r>
          </a:p>
          <a:p>
            <a:pPr marL="629920" lvl="1" indent="-305435"/>
            <a:r>
              <a:rPr lang="en-US" dirty="0"/>
              <a:t>Thursday 4-5pm</a:t>
            </a:r>
          </a:p>
          <a:p>
            <a:pPr marL="305435" indent="-305435"/>
            <a:r>
              <a:rPr lang="en-US" sz="3000" dirty="0"/>
              <a:t>Two computer labs - </a:t>
            </a:r>
            <a:r>
              <a:rPr lang="en-US" sz="3000" b="1" dirty="0"/>
              <a:t>Start this week!</a:t>
            </a:r>
          </a:p>
          <a:p>
            <a:pPr marL="629435" lvl="1" indent="-305435"/>
            <a:r>
              <a:rPr lang="en-US" sz="2600" dirty="0"/>
              <a:t>One on campus</a:t>
            </a:r>
          </a:p>
          <a:p>
            <a:pPr marL="899920" lvl="2" indent="-305435"/>
            <a:r>
              <a:rPr lang="en-US" dirty="0"/>
              <a:t>You sit at a PC among 20-40 other students and get given tasks to do</a:t>
            </a:r>
          </a:p>
          <a:p>
            <a:pPr marL="899920" lvl="2" indent="-305435"/>
            <a:r>
              <a:rPr lang="en-US" dirty="0"/>
              <a:t>Tasks distributed on Blackboard, typically a PDF, maybe template code</a:t>
            </a:r>
          </a:p>
          <a:p>
            <a:pPr marL="899920" lvl="2" indent="-305435"/>
            <a:r>
              <a:rPr lang="en-US" dirty="0"/>
              <a:t>One or two demonstrators are paid to be there and answer your questions</a:t>
            </a:r>
          </a:p>
          <a:p>
            <a:pPr marL="629920" lvl="1" indent="-305435"/>
            <a:r>
              <a:rPr lang="en-US" dirty="0"/>
              <a:t>One via Zoom – links will be on Blackboard</a:t>
            </a:r>
          </a:p>
        </p:txBody>
      </p:sp>
    </p:spTree>
    <p:extLst>
      <p:ext uri="{BB962C8B-B14F-4D97-AF65-F5344CB8AC3E}">
        <p14:creationId xmlns:p14="http://schemas.microsoft.com/office/powerpoint/2010/main" val="11137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C650-B87F-4999-BB80-BBD51631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BD6B-ECCE-485F-8292-AD88395F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S. Linge &amp; H.P. </a:t>
            </a:r>
            <a:r>
              <a:rPr lang="en-US" dirty="0" err="1"/>
              <a:t>Langtangen</a:t>
            </a:r>
            <a:r>
              <a:rPr lang="en-US" dirty="0"/>
              <a:t>, Programming for Computations – Python (2nd edition), Springer Open, 2020. ISBN 978-3-030-16876-6 ISBN 978-3-030-16877-3 (eBook) </a:t>
            </a:r>
          </a:p>
          <a:p>
            <a:pPr marL="629435" lvl="1" indent="-305435"/>
            <a:r>
              <a:rPr lang="en-US" dirty="0"/>
              <a:t>This textbook is an open access publication, available for free as an eBook via the University of Newcastle library.</a:t>
            </a:r>
          </a:p>
          <a:p>
            <a:pPr marL="629435" lvl="1" indent="-305435"/>
            <a:r>
              <a:rPr lang="en-US" dirty="0"/>
              <a:t>Direct link: </a:t>
            </a:r>
            <a:r>
              <a:rPr lang="en-US" dirty="0">
                <a:hlinkClick r:id="rId2"/>
              </a:rPr>
              <a:t>https://link.springer.com/book/10.1007%2F978-3-030-16877-3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5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B47-372A-4701-8773-C705EF7A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of dropping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9968-3BB8-4150-83ED-74C9F301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dirty="0"/>
              <a:t>Come talk to us! What can be done to help?</a:t>
            </a:r>
          </a:p>
          <a:p>
            <a:pPr marL="305435" indent="-305435"/>
            <a:r>
              <a:rPr lang="en-US" dirty="0"/>
              <a:t>HECS Census: March 19th</a:t>
            </a:r>
          </a:p>
          <a:p>
            <a:pPr marL="629920" lvl="1" indent="-305435"/>
            <a:r>
              <a:rPr lang="en-US" dirty="0"/>
              <a:t>Last day to withdraw without financial or academic penalty</a:t>
            </a:r>
          </a:p>
          <a:p>
            <a:pPr marL="305435" indent="-305435"/>
            <a:r>
              <a:rPr lang="en-US" dirty="0"/>
              <a:t>Withdrawing between March 20th and June 4th does not incur academic penalty</a:t>
            </a:r>
          </a:p>
          <a:p>
            <a:pPr marL="629920" lvl="1" indent="-305435"/>
            <a:r>
              <a:rPr lang="en-US" dirty="0"/>
              <a:t>You still pay for the course</a:t>
            </a:r>
          </a:p>
          <a:p>
            <a:pPr marL="305435" indent="-305435"/>
            <a:r>
              <a:rPr lang="en-US" dirty="0"/>
              <a:t>Withdrawing 12:00:01am June 5th or after results in a fail</a:t>
            </a:r>
          </a:p>
        </p:txBody>
      </p:sp>
    </p:spTree>
    <p:extLst>
      <p:ext uri="{BB962C8B-B14F-4D97-AF65-F5344CB8AC3E}">
        <p14:creationId xmlns:p14="http://schemas.microsoft.com/office/powerpoint/2010/main" val="350338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2803-8DD4-48FE-B5F4-376B4D4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find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B8C2-F916-4794-9E6A-200DA520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05435" indent="-305435"/>
            <a:r>
              <a:rPr lang="en-US" sz="3600" dirty="0"/>
              <a:t>Google</a:t>
            </a:r>
            <a:endParaRPr lang="en-US" dirty="0"/>
          </a:p>
          <a:p>
            <a:pPr marL="629920" lvl="1" indent="-305435"/>
            <a:r>
              <a:rPr lang="en-US" sz="2600" dirty="0"/>
              <a:t>Copy/paste error messages</a:t>
            </a:r>
          </a:p>
          <a:p>
            <a:pPr marL="629920" lvl="1" indent="-305435"/>
            <a:r>
              <a:rPr lang="en-US" sz="2600" dirty="0"/>
              <a:t>Search for Python tutorials (there are </a:t>
            </a:r>
            <a:r>
              <a:rPr lang="en-US" sz="2600" i="1" dirty="0"/>
              <a:t>lots</a:t>
            </a:r>
            <a:r>
              <a:rPr lang="en-US" sz="2600" dirty="0"/>
              <a:t>)</a:t>
            </a:r>
          </a:p>
          <a:p>
            <a:pPr marL="305920" indent="-305435"/>
            <a:r>
              <a:rPr lang="en-US" sz="3000" dirty="0"/>
              <a:t>Discord</a:t>
            </a:r>
          </a:p>
          <a:p>
            <a:pPr marL="629920" lvl="1" indent="-305435"/>
            <a:r>
              <a:rPr lang="en-US" sz="2600" dirty="0"/>
              <a:t>A peer or staff member might be around to help you</a:t>
            </a:r>
          </a:p>
          <a:p>
            <a:pPr marL="305435" indent="-305435"/>
            <a:r>
              <a:rPr lang="en-US" sz="3600" dirty="0"/>
              <a:t>Your lab demonstrator</a:t>
            </a:r>
          </a:p>
          <a:p>
            <a:pPr marL="629920" lvl="1" indent="-305435"/>
            <a:r>
              <a:rPr lang="en-US" sz="2600" dirty="0"/>
              <a:t>Only during enrolled lab times</a:t>
            </a:r>
          </a:p>
          <a:p>
            <a:pPr marL="629920" lvl="1" indent="-305435"/>
            <a:r>
              <a:rPr lang="en-US" sz="2600" dirty="0"/>
              <a:t>They will help you do simple debugging, search for solutions, read documentation, </a:t>
            </a:r>
            <a:r>
              <a:rPr lang="en-US" sz="2600" dirty="0" err="1"/>
              <a:t>etc</a:t>
            </a:r>
            <a:endParaRPr lang="en-US" sz="2600" dirty="0"/>
          </a:p>
          <a:p>
            <a:pPr marL="305435" indent="-305435"/>
            <a:r>
              <a:rPr lang="en-US" sz="3600" dirty="0"/>
              <a:t>The textbook</a:t>
            </a:r>
          </a:p>
        </p:txBody>
      </p:sp>
    </p:spTree>
    <p:extLst>
      <p:ext uri="{BB962C8B-B14F-4D97-AF65-F5344CB8AC3E}">
        <p14:creationId xmlns:p14="http://schemas.microsoft.com/office/powerpoint/2010/main" val="372715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80C7-D1F2-45DB-9C85-ED23C60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7F4D-A0CD-46D3-90E7-0B12ECE2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4854"/>
            <a:ext cx="11029615" cy="36783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05435" indent="-305435"/>
            <a:r>
              <a:rPr lang="en-US" sz="2400" dirty="0"/>
              <a:t>Passing grade is 50%</a:t>
            </a:r>
            <a:endParaRPr lang="en-US" dirty="0"/>
          </a:p>
          <a:p>
            <a:pPr marL="629920" lvl="1" indent="-305435"/>
            <a:r>
              <a:rPr lang="en-US" dirty="0"/>
              <a:t>Must also score 40% or higher in the final exam</a:t>
            </a:r>
          </a:p>
          <a:p>
            <a:pPr marL="305435" indent="-305435"/>
            <a:r>
              <a:rPr lang="en-US" dirty="0"/>
              <a:t>Assessed Laboratory 1, 	Week 4, 	5%</a:t>
            </a:r>
          </a:p>
          <a:p>
            <a:pPr marL="305435" indent="-305435"/>
            <a:r>
              <a:rPr lang="en-US" sz="2400" dirty="0"/>
              <a:t>Mid-semester quiz, 				Week 6, 	15%</a:t>
            </a:r>
          </a:p>
          <a:p>
            <a:pPr marL="305435" indent="-305435"/>
            <a:r>
              <a:rPr lang="en-US" sz="2400" dirty="0"/>
              <a:t>Programming assignment 1, 	Week 7,	20%</a:t>
            </a:r>
          </a:p>
          <a:p>
            <a:pPr marL="305435" indent="-305435"/>
            <a:r>
              <a:rPr lang="en-US" sz="2400" dirty="0"/>
              <a:t>Assessed Laboratory 2, 		Week 9, 	5%</a:t>
            </a:r>
          </a:p>
          <a:p>
            <a:pPr marL="305435" indent="-305435"/>
            <a:r>
              <a:rPr lang="en-US" sz="2400" dirty="0"/>
              <a:t>Assessed Laboratory 3, 		Week 11,	5%</a:t>
            </a:r>
          </a:p>
          <a:p>
            <a:pPr marL="305435" indent="-305435"/>
            <a:r>
              <a:rPr lang="en-US" sz="2400" dirty="0"/>
              <a:t>Programming assignment 2, 	Week 13, 	15%</a:t>
            </a:r>
          </a:p>
          <a:p>
            <a:pPr marL="305435" indent="-305435"/>
            <a:r>
              <a:rPr lang="en-US" sz="2400" dirty="0"/>
              <a:t>Final Exam, 						Final exam period, 35%</a:t>
            </a:r>
          </a:p>
        </p:txBody>
      </p:sp>
    </p:spTree>
    <p:extLst>
      <p:ext uri="{BB962C8B-B14F-4D97-AF65-F5344CB8AC3E}">
        <p14:creationId xmlns:p14="http://schemas.microsoft.com/office/powerpoint/2010/main" val="147381996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UoNTheme</Template>
  <TotalTime>183</TotalTime>
  <Words>2957</Words>
  <Application>Microsoft Office PowerPoint</Application>
  <PresentationFormat>Widescreen</PresentationFormat>
  <Paragraphs>433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Century Gothic</vt:lpstr>
      <vt:lpstr>Courier New</vt:lpstr>
      <vt:lpstr>Gill Sans MT</vt:lpstr>
      <vt:lpstr>Times New Roman</vt:lpstr>
      <vt:lpstr>Wingdings 2</vt:lpstr>
      <vt:lpstr>Dividend</vt:lpstr>
      <vt:lpstr>ENGG1003</vt:lpstr>
      <vt:lpstr>Staff</vt:lpstr>
      <vt:lpstr>Blackboard</vt:lpstr>
      <vt:lpstr>Discord</vt:lpstr>
      <vt:lpstr>Course Classes</vt:lpstr>
      <vt:lpstr>Textbooks</vt:lpstr>
      <vt:lpstr>Thinking of dropping Out?</vt:lpstr>
      <vt:lpstr>Where to find help</vt:lpstr>
      <vt:lpstr>Assessments</vt:lpstr>
      <vt:lpstr>Attendance</vt:lpstr>
      <vt:lpstr>Assessments</vt:lpstr>
      <vt:lpstr>What is "Procedural Programming"?</vt:lpstr>
      <vt:lpstr>Why do I need programming?</vt:lpstr>
      <vt:lpstr>Why do I need programming?</vt:lpstr>
      <vt:lpstr>What Is A Computer?</vt:lpstr>
      <vt:lpstr>Fundamental Components</vt:lpstr>
      <vt:lpstr>Input</vt:lpstr>
      <vt:lpstr>PROCESSING</vt:lpstr>
      <vt:lpstr>OUTPUT</vt:lpstr>
      <vt:lpstr>Output</vt:lpstr>
      <vt:lpstr>EXAMPLE Fundamental Components</vt:lpstr>
      <vt:lpstr>PROCESSING In Detail</vt:lpstr>
      <vt:lpstr>Processing in Detail - PROCESSOR</vt:lpstr>
      <vt:lpstr>Processing in detail - Everything is a number</vt:lpstr>
      <vt:lpstr>Processing in Detail - MEMORY</vt:lpstr>
      <vt:lpstr>Processing in Detail - Software</vt:lpstr>
      <vt:lpstr>SOFTWARE</vt:lpstr>
      <vt:lpstr>SOFTWARE – MACHINE Code</vt:lpstr>
      <vt:lpstr>SOFTWARE – ASSEMBLY LANGUAGE</vt:lpstr>
      <vt:lpstr>SOFTWARE – Higher-Level LANGUAGEs</vt:lpstr>
      <vt:lpstr>Recognising Computers</vt:lpstr>
      <vt:lpstr>Recognising Computers</vt:lpstr>
      <vt:lpstr>Recognising Computers</vt:lpstr>
      <vt:lpstr>Recognising Computers</vt:lpstr>
      <vt:lpstr>RECOGNISING Computers</vt:lpstr>
      <vt:lpstr>PowerPoint Presentation</vt:lpstr>
      <vt:lpstr>Introduction to Python –Fundamental Concepts</vt:lpstr>
      <vt:lpstr>Introduction to Python –Fundamental Concepts</vt:lpstr>
      <vt:lpstr>Some basic Python programs</vt:lpstr>
      <vt:lpstr>Syntax</vt:lpstr>
      <vt:lpstr>Syntax</vt:lpstr>
      <vt:lpstr>Case Sensitivity</vt:lpstr>
      <vt:lpstr>Fundamental Concepts – Input</vt:lpstr>
      <vt:lpstr>Fundamental Concepts - Variables</vt:lpstr>
      <vt:lpstr>Fundamental Concept: Assignment</vt:lpstr>
      <vt:lpstr>Putting it all together</vt:lpstr>
      <vt:lpstr>Putting it all together</vt:lpstr>
      <vt:lpstr>What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Medioli</dc:creator>
  <cp:lastModifiedBy>Steven Weller</cp:lastModifiedBy>
  <cp:revision>52</cp:revision>
  <dcterms:created xsi:type="dcterms:W3CDTF">2015-09-22T16:57:55Z</dcterms:created>
  <dcterms:modified xsi:type="dcterms:W3CDTF">2021-02-17T01:28:46Z</dcterms:modified>
</cp:coreProperties>
</file>